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3" r:id="rId2"/>
    <p:sldMasterId id="2147483675" r:id="rId3"/>
  </p:sldMasterIdLst>
  <p:notesMasterIdLst>
    <p:notesMasterId r:id="rId93"/>
  </p:notesMasterIdLst>
  <p:handoutMasterIdLst>
    <p:handoutMasterId r:id="rId94"/>
  </p:handoutMasterIdLst>
  <p:sldIdLst>
    <p:sldId id="344" r:id="rId4"/>
    <p:sldId id="729" r:id="rId5"/>
    <p:sldId id="730" r:id="rId6"/>
    <p:sldId id="731" r:id="rId7"/>
    <p:sldId id="742" r:id="rId8"/>
    <p:sldId id="659" r:id="rId9"/>
    <p:sldId id="741" r:id="rId10"/>
    <p:sldId id="655" r:id="rId11"/>
    <p:sldId id="648" r:id="rId12"/>
    <p:sldId id="740" r:id="rId13"/>
    <p:sldId id="811" r:id="rId14"/>
    <p:sldId id="745" r:id="rId15"/>
    <p:sldId id="752" r:id="rId16"/>
    <p:sldId id="753" r:id="rId17"/>
    <p:sldId id="755" r:id="rId18"/>
    <p:sldId id="767" r:id="rId19"/>
    <p:sldId id="748" r:id="rId20"/>
    <p:sldId id="756" r:id="rId21"/>
    <p:sldId id="757" r:id="rId22"/>
    <p:sldId id="758" r:id="rId23"/>
    <p:sldId id="812" r:id="rId24"/>
    <p:sldId id="772" r:id="rId25"/>
    <p:sldId id="773" r:id="rId26"/>
    <p:sldId id="787" r:id="rId27"/>
    <p:sldId id="778" r:id="rId28"/>
    <p:sldId id="779" r:id="rId29"/>
    <p:sldId id="780" r:id="rId30"/>
    <p:sldId id="786" r:id="rId31"/>
    <p:sldId id="781" r:id="rId32"/>
    <p:sldId id="807" r:id="rId33"/>
    <p:sldId id="813" r:id="rId34"/>
    <p:sldId id="783" r:id="rId35"/>
    <p:sldId id="784" r:id="rId36"/>
    <p:sldId id="785" r:id="rId37"/>
    <p:sldId id="808" r:id="rId38"/>
    <p:sldId id="760" r:id="rId39"/>
    <p:sldId id="762" r:id="rId40"/>
    <p:sldId id="764" r:id="rId41"/>
    <p:sldId id="765" r:id="rId42"/>
    <p:sldId id="793" r:id="rId43"/>
    <p:sldId id="790" r:id="rId44"/>
    <p:sldId id="791" r:id="rId45"/>
    <p:sldId id="792" r:id="rId46"/>
    <p:sldId id="814" r:id="rId47"/>
    <p:sldId id="839" r:id="rId48"/>
    <p:sldId id="840" r:id="rId49"/>
    <p:sldId id="841" r:id="rId50"/>
    <p:sldId id="842" r:id="rId51"/>
    <p:sldId id="843" r:id="rId52"/>
    <p:sldId id="815" r:id="rId53"/>
    <p:sldId id="816" r:id="rId54"/>
    <p:sldId id="819" r:id="rId55"/>
    <p:sldId id="820" r:id="rId56"/>
    <p:sldId id="817" r:id="rId57"/>
    <p:sldId id="821" r:id="rId58"/>
    <p:sldId id="823" r:id="rId59"/>
    <p:sldId id="818" r:id="rId60"/>
    <p:sldId id="824" r:id="rId61"/>
    <p:sldId id="825" r:id="rId62"/>
    <p:sldId id="826" r:id="rId63"/>
    <p:sldId id="827" r:id="rId64"/>
    <p:sldId id="828" r:id="rId65"/>
    <p:sldId id="829" r:id="rId66"/>
    <p:sldId id="830" r:id="rId67"/>
    <p:sldId id="831" r:id="rId68"/>
    <p:sldId id="832" r:id="rId69"/>
    <p:sldId id="833" r:id="rId70"/>
    <p:sldId id="834" r:id="rId71"/>
    <p:sldId id="835" r:id="rId72"/>
    <p:sldId id="836" r:id="rId73"/>
    <p:sldId id="837" r:id="rId74"/>
    <p:sldId id="838" r:id="rId75"/>
    <p:sldId id="846" r:id="rId76"/>
    <p:sldId id="844" r:id="rId77"/>
    <p:sldId id="795" r:id="rId78"/>
    <p:sldId id="796" r:id="rId79"/>
    <p:sldId id="801" r:id="rId80"/>
    <p:sldId id="806" r:id="rId81"/>
    <p:sldId id="803" r:id="rId82"/>
    <p:sldId id="845" r:id="rId83"/>
    <p:sldId id="805" r:id="rId84"/>
    <p:sldId id="528" r:id="rId85"/>
    <p:sldId id="848" r:id="rId86"/>
    <p:sldId id="849" r:id="rId87"/>
    <p:sldId id="850" r:id="rId88"/>
    <p:sldId id="851" r:id="rId89"/>
    <p:sldId id="852" r:id="rId90"/>
    <p:sldId id="854" r:id="rId91"/>
    <p:sldId id="853" r:id="rId92"/>
  </p:sldIdLst>
  <p:sldSz cx="9144000" cy="6858000" type="screen4x3"/>
  <p:notesSz cx="6797675" cy="9926638"/>
  <p:defaultTextStyle>
    <a:defPPr>
      <a:defRPr lang="zh-TW"/>
    </a:defPPr>
    <a:lvl1pPr algn="ctr" rtl="0" fontAlgn="base">
      <a:spcBef>
        <a:spcPct val="50000"/>
      </a:spcBef>
      <a:spcAft>
        <a:spcPct val="0"/>
      </a:spcAft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rgbClr val="F2FE08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CC66"/>
    <a:srgbClr val="800000"/>
    <a:srgbClr val="0066FF"/>
    <a:srgbClr val="FFCC00"/>
    <a:srgbClr val="0033CC"/>
    <a:srgbClr val="FF0000"/>
    <a:srgbClr val="00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34" autoAdjust="0"/>
    <p:restoredTop sz="93419" autoAdjust="0"/>
  </p:normalViewPr>
  <p:slideViewPr>
    <p:cSldViewPr>
      <p:cViewPr varScale="1">
        <p:scale>
          <a:sx n="68" d="100"/>
          <a:sy n="68" d="100"/>
        </p:scale>
        <p:origin x="-7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80" y="-90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6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46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1C2CFADB-89DC-43E6-9199-966F11DCF2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193953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2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02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02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30D961AF-1F76-4529-A3EE-FBAA32EB4E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923698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</a:pPr>
            <a:fld id="{0811E19D-FCD0-4FCC-887B-DEB057E99349}" type="slidenum">
              <a:rPr lang="en-US" altLang="zh-TW" sz="1200">
                <a:solidFill>
                  <a:schemeClr val="tx1"/>
                </a:solidFill>
              </a:rPr>
              <a:pPr algn="r">
                <a:spcBef>
                  <a:spcPct val="0"/>
                </a:spcBef>
              </a:pPr>
              <a:t>3</a:t>
            </a:fld>
            <a:endParaRPr lang="en-US" altLang="zh-TW" sz="1200">
              <a:solidFill>
                <a:schemeClr val="tx1"/>
              </a:solidFill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</a:pPr>
            <a:fld id="{C581A49F-340A-410A-A624-04AA8EB4A576}" type="slidenum">
              <a:rPr lang="en-US" altLang="zh-TW" sz="1200">
                <a:solidFill>
                  <a:schemeClr val="tx1"/>
                </a:solidFill>
              </a:rPr>
              <a:pPr algn="r">
                <a:spcBef>
                  <a:spcPct val="0"/>
                </a:spcBef>
              </a:pPr>
              <a:t>3</a:t>
            </a:fld>
            <a:endParaRPr lang="en-US" altLang="zh-TW" sz="1200">
              <a:solidFill>
                <a:schemeClr val="tx1"/>
              </a:solidFill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zh-TW" b="1" smtClean="0">
                <a:solidFill>
                  <a:srgbClr val="FF0000"/>
                </a:solidFill>
              </a:rPr>
              <a:t>Photonic MMW Short Pulse Generator</a:t>
            </a:r>
            <a:endParaRPr kumimoji="0" lang="zh-TW" altLang="en-US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TW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DB60C-D319-44C8-AA00-E99C32A71C7F}" type="slidenum">
              <a:rPr lang="zh-TW" altLang="en-US" smtClean="0"/>
              <a:pPr/>
              <a:t>83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TW" smtClean="0"/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AC3C05-6C2B-476E-ADFA-8E98E206F514}" type="slidenum">
              <a:rPr lang="zh-TW" altLang="en-US" smtClean="0"/>
              <a:pPr/>
              <a:t>84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TW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594605-4282-436C-A09B-244AAFE95071}" type="slidenum">
              <a:rPr lang="zh-TW" altLang="en-US" smtClean="0"/>
              <a:pPr/>
              <a:t>87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7" y="6062663"/>
            <a:ext cx="1763713" cy="795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oleObject" Target="../embeddings/oleObject5.bin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27.xml"/><Relationship Id="rId16" Type="http://schemas.openxmlformats.org/officeDocument/2006/relationships/vmlDrawing" Target="../drawings/vmlDrawing2.v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oleObject" Target="../embeddings/oleObject6.bin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6"/>
          <p:cNvGraphicFramePr>
            <a:graphicFrameLocks noChangeAspect="1"/>
          </p:cNvGraphicFramePr>
          <p:nvPr/>
        </p:nvGraphicFramePr>
        <p:xfrm>
          <a:off x="-7938" y="-26988"/>
          <a:ext cx="9151938" cy="6875463"/>
        </p:xfrm>
        <a:graphic>
          <a:graphicData uri="http://schemas.openxmlformats.org/presentationml/2006/ole">
            <p:oleObj spid="_x0000_s1037" name="點陣圖影像" r:id="rId17" imgW="10523810" imgH="7228571" progId="PBrush">
              <p:embed/>
            </p:oleObj>
          </a:graphicData>
        </a:graphic>
      </p:graphicFrame>
      <p:sp>
        <p:nvSpPr>
          <p:cNvPr id="1027" name="Line 11"/>
          <p:cNvSpPr>
            <a:spLocks noChangeShapeType="1"/>
          </p:cNvSpPr>
          <p:nvPr/>
        </p:nvSpPr>
        <p:spPr bwMode="auto">
          <a:xfrm>
            <a:off x="900113" y="1125538"/>
            <a:ext cx="7620000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028" name="Group 35"/>
          <p:cNvGrpSpPr>
            <a:grpSpLocks/>
          </p:cNvGrpSpPr>
          <p:nvPr/>
        </p:nvGrpSpPr>
        <p:grpSpPr bwMode="auto">
          <a:xfrm>
            <a:off x="0" y="6021388"/>
            <a:ext cx="863600" cy="720725"/>
            <a:chOff x="0" y="3866"/>
            <a:chExt cx="544" cy="454"/>
          </a:xfrm>
        </p:grpSpPr>
        <p:sp>
          <p:nvSpPr>
            <p:cNvPr id="1032" name="Rectangle 13"/>
            <p:cNvSpPr>
              <a:spLocks noChangeArrowheads="1"/>
            </p:cNvSpPr>
            <p:nvPr userDrawn="1"/>
          </p:nvSpPr>
          <p:spPr bwMode="auto">
            <a:xfrm>
              <a:off x="0" y="4277"/>
              <a:ext cx="448" cy="43"/>
            </a:xfrm>
            <a:prstGeom prst="rect">
              <a:avLst/>
            </a:prstGeom>
            <a:solidFill>
              <a:srgbClr val="00809E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6000" prstMaterial="legacyMatte">
              <a:bevelT w="13500" h="13500" prst="angle"/>
              <a:bevelB w="13500" h="13500" prst="angle"/>
              <a:extrusionClr>
                <a:srgbClr val="00809E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3" name="Rectangle 14"/>
            <p:cNvSpPr>
              <a:spLocks noChangeArrowheads="1"/>
            </p:cNvSpPr>
            <p:nvPr userDrawn="1"/>
          </p:nvSpPr>
          <p:spPr bwMode="auto">
            <a:xfrm>
              <a:off x="154" y="4058"/>
              <a:ext cx="388" cy="83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4" name="Rectangle 15"/>
            <p:cNvSpPr>
              <a:spLocks noChangeArrowheads="1"/>
            </p:cNvSpPr>
            <p:nvPr userDrawn="1"/>
          </p:nvSpPr>
          <p:spPr bwMode="auto">
            <a:xfrm>
              <a:off x="225" y="4148"/>
              <a:ext cx="77" cy="91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5" name="Rectangle 16"/>
            <p:cNvSpPr>
              <a:spLocks noChangeArrowheads="1"/>
            </p:cNvSpPr>
            <p:nvPr userDrawn="1"/>
          </p:nvSpPr>
          <p:spPr bwMode="auto">
            <a:xfrm>
              <a:off x="154" y="4016"/>
              <a:ext cx="388" cy="42"/>
            </a:xfrm>
            <a:prstGeom prst="rect">
              <a:avLst/>
            </a:prstGeom>
            <a:solidFill>
              <a:srgbClr val="CC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99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6" name="Rectangle 17"/>
            <p:cNvSpPr>
              <a:spLocks noChangeArrowheads="1"/>
            </p:cNvSpPr>
            <p:nvPr userDrawn="1"/>
          </p:nvSpPr>
          <p:spPr bwMode="auto">
            <a:xfrm>
              <a:off x="189" y="3958"/>
              <a:ext cx="115" cy="42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7" name="Rectangle 18"/>
            <p:cNvSpPr>
              <a:spLocks noChangeArrowheads="1"/>
            </p:cNvSpPr>
            <p:nvPr userDrawn="1"/>
          </p:nvSpPr>
          <p:spPr bwMode="auto">
            <a:xfrm>
              <a:off x="223" y="4108"/>
              <a:ext cx="77" cy="41"/>
            </a:xfrm>
            <a:prstGeom prst="rect">
              <a:avLst/>
            </a:prstGeom>
            <a:solidFill>
              <a:srgbClr val="CC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99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8" name="Rectangle 19"/>
            <p:cNvSpPr>
              <a:spLocks noChangeArrowheads="1"/>
            </p:cNvSpPr>
            <p:nvPr userDrawn="1"/>
          </p:nvSpPr>
          <p:spPr bwMode="auto">
            <a:xfrm>
              <a:off x="307" y="3971"/>
              <a:ext cx="77" cy="41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39" name="Rectangle 20"/>
            <p:cNvSpPr>
              <a:spLocks noChangeArrowheads="1"/>
            </p:cNvSpPr>
            <p:nvPr userDrawn="1"/>
          </p:nvSpPr>
          <p:spPr bwMode="auto">
            <a:xfrm>
              <a:off x="307" y="3932"/>
              <a:ext cx="77" cy="41"/>
            </a:xfrm>
            <a:prstGeom prst="rect">
              <a:avLst/>
            </a:prstGeom>
            <a:solidFill>
              <a:srgbClr val="CC66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66FF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40" name="Rectangle 21"/>
            <p:cNvSpPr>
              <a:spLocks noChangeArrowheads="1"/>
            </p:cNvSpPr>
            <p:nvPr userDrawn="1"/>
          </p:nvSpPr>
          <p:spPr bwMode="auto">
            <a:xfrm>
              <a:off x="429" y="3960"/>
              <a:ext cx="115" cy="41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41" name="Rectangle 22"/>
            <p:cNvSpPr>
              <a:spLocks noChangeArrowheads="1"/>
            </p:cNvSpPr>
            <p:nvPr userDrawn="1"/>
          </p:nvSpPr>
          <p:spPr bwMode="auto">
            <a:xfrm>
              <a:off x="307" y="3906"/>
              <a:ext cx="77" cy="41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1042" name="Rectangle 23"/>
            <p:cNvSpPr>
              <a:spLocks noChangeArrowheads="1"/>
            </p:cNvSpPr>
            <p:nvPr userDrawn="1"/>
          </p:nvSpPr>
          <p:spPr bwMode="auto">
            <a:xfrm>
              <a:off x="331" y="3866"/>
              <a:ext cx="37" cy="41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grpSp>
          <p:nvGrpSpPr>
            <p:cNvPr id="1043" name="Group 24"/>
            <p:cNvGrpSpPr>
              <a:grpSpLocks/>
            </p:cNvGrpSpPr>
            <p:nvPr userDrawn="1"/>
          </p:nvGrpSpPr>
          <p:grpSpPr bwMode="auto">
            <a:xfrm>
              <a:off x="165" y="4079"/>
              <a:ext cx="178" cy="179"/>
              <a:chOff x="1837" y="2539"/>
              <a:chExt cx="635" cy="590"/>
            </a:xfrm>
          </p:grpSpPr>
          <p:sp>
            <p:nvSpPr>
              <p:cNvPr id="1044" name="Oval 25"/>
              <p:cNvSpPr>
                <a:spLocks noChangeArrowheads="1"/>
              </p:cNvSpPr>
              <p:nvPr userDrawn="1"/>
            </p:nvSpPr>
            <p:spPr bwMode="auto">
              <a:xfrm>
                <a:off x="1837" y="2539"/>
                <a:ext cx="635" cy="590"/>
              </a:xfrm>
              <a:prstGeom prst="ellipse">
                <a:avLst/>
              </a:prstGeom>
              <a:solidFill>
                <a:srgbClr val="FF0000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5" name="Oval 26"/>
              <p:cNvSpPr>
                <a:spLocks noChangeArrowheads="1"/>
              </p:cNvSpPr>
              <p:nvPr userDrawn="1"/>
            </p:nvSpPr>
            <p:spPr bwMode="auto">
              <a:xfrm>
                <a:off x="1873" y="2585"/>
                <a:ext cx="564" cy="517"/>
              </a:xfrm>
              <a:prstGeom prst="ellipse">
                <a:avLst/>
              </a:prstGeom>
              <a:solidFill>
                <a:srgbClr val="FF5050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6" name="Oval 27"/>
              <p:cNvSpPr>
                <a:spLocks noChangeArrowheads="1"/>
              </p:cNvSpPr>
              <p:nvPr userDrawn="1"/>
            </p:nvSpPr>
            <p:spPr bwMode="auto">
              <a:xfrm>
                <a:off x="1905" y="2618"/>
                <a:ext cx="499" cy="455"/>
              </a:xfrm>
              <a:prstGeom prst="ellipse">
                <a:avLst/>
              </a:prstGeom>
              <a:solidFill>
                <a:srgbClr val="FF7C80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7" name="Oval 28"/>
              <p:cNvSpPr>
                <a:spLocks noChangeArrowheads="1"/>
              </p:cNvSpPr>
              <p:nvPr userDrawn="1"/>
            </p:nvSpPr>
            <p:spPr bwMode="auto">
              <a:xfrm>
                <a:off x="1933" y="2641"/>
                <a:ext cx="457" cy="396"/>
              </a:xfrm>
              <a:prstGeom prst="ellipse">
                <a:avLst/>
              </a:prstGeom>
              <a:solidFill>
                <a:srgbClr val="FF9999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8" name="Oval 29"/>
              <p:cNvSpPr>
                <a:spLocks noChangeArrowheads="1"/>
              </p:cNvSpPr>
              <p:nvPr userDrawn="1"/>
            </p:nvSpPr>
            <p:spPr bwMode="auto">
              <a:xfrm>
                <a:off x="1980" y="2664"/>
                <a:ext cx="357" cy="343"/>
              </a:xfrm>
              <a:prstGeom prst="ellipse">
                <a:avLst/>
              </a:prstGeom>
              <a:solidFill>
                <a:srgbClr val="FFCC99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9" name="Oval 30"/>
              <p:cNvSpPr>
                <a:spLocks noChangeArrowheads="1"/>
              </p:cNvSpPr>
              <p:nvPr userDrawn="1"/>
            </p:nvSpPr>
            <p:spPr bwMode="auto">
              <a:xfrm>
                <a:off x="2008" y="2697"/>
                <a:ext cx="303" cy="280"/>
              </a:xfrm>
              <a:prstGeom prst="ellipse">
                <a:avLst/>
              </a:prstGeom>
              <a:solidFill>
                <a:srgbClr val="FFFF99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0" name="Oval 31"/>
              <p:cNvSpPr>
                <a:spLocks noChangeArrowheads="1"/>
              </p:cNvSpPr>
              <p:nvPr userDrawn="1"/>
            </p:nvSpPr>
            <p:spPr bwMode="auto">
              <a:xfrm>
                <a:off x="2055" y="2737"/>
                <a:ext cx="210" cy="191"/>
              </a:xfrm>
              <a:prstGeom prst="ellipse">
                <a:avLst/>
              </a:prstGeom>
              <a:solidFill>
                <a:srgbClr val="FFFF66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1" name="Oval 32"/>
              <p:cNvSpPr>
                <a:spLocks noChangeArrowheads="1"/>
              </p:cNvSpPr>
              <p:nvPr userDrawn="1"/>
            </p:nvSpPr>
            <p:spPr bwMode="auto">
              <a:xfrm>
                <a:off x="2101" y="2770"/>
                <a:ext cx="136" cy="138"/>
              </a:xfrm>
              <a:prstGeom prst="ellipse">
                <a:avLst/>
              </a:prstGeom>
              <a:solidFill>
                <a:srgbClr val="FFFF00">
                  <a:alpha val="36862"/>
                </a:srgbClr>
              </a:solidFill>
              <a:ln w="6350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aphicFrame>
        <p:nvGraphicFramePr>
          <p:cNvPr id="1029" name="Object 41"/>
          <p:cNvGraphicFramePr>
            <a:graphicFrameLocks noChangeAspect="1"/>
          </p:cNvGraphicFramePr>
          <p:nvPr/>
        </p:nvGraphicFramePr>
        <p:xfrm>
          <a:off x="0" y="-22225"/>
          <a:ext cx="944563" cy="758825"/>
        </p:xfrm>
        <a:graphic>
          <a:graphicData uri="http://schemas.openxmlformats.org/presentationml/2006/ole">
            <p:oleObj spid="_x0000_s1038" name="點陣圖影像" r:id="rId18" imgW="923810" imgH="752381" progId="PBrush">
              <p:embed/>
            </p:oleObj>
          </a:graphicData>
        </a:graphic>
      </p:graphicFrame>
      <p:graphicFrame>
        <p:nvGraphicFramePr>
          <p:cNvPr id="1030" name="Object 42"/>
          <p:cNvGraphicFramePr>
            <a:graphicFrameLocks noChangeAspect="1"/>
          </p:cNvGraphicFramePr>
          <p:nvPr/>
        </p:nvGraphicFramePr>
        <p:xfrm>
          <a:off x="-11113" y="-28575"/>
          <a:ext cx="3171826" cy="790575"/>
        </p:xfrm>
        <a:graphic>
          <a:graphicData uri="http://schemas.openxmlformats.org/presentationml/2006/ole">
            <p:oleObj spid="_x0000_s1039" name="點陣圖影像" r:id="rId19" imgW="3172268" imgH="790476" progId="PBrush">
              <p:embed/>
            </p:oleObj>
          </a:graphicData>
        </a:graphic>
      </p:graphicFrame>
      <p:pic>
        <p:nvPicPr>
          <p:cNvPr id="1031" name="Picture 48" descr="未命名 - 2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409700" y="6248400"/>
            <a:ext cx="44640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380287" y="6062663"/>
            <a:ext cx="1763713" cy="795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615A1-765B-4777-9297-44C517883857}" type="datetimeFigureOut">
              <a:rPr lang="zh-TW" altLang="en-US" smtClean="0"/>
              <a:pPr/>
              <a:t>2012/9/24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D338-19F6-4947-8317-875AFCD18DF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6"/>
          <p:cNvGraphicFramePr>
            <a:graphicFrameLocks noChangeAspect="1"/>
          </p:cNvGraphicFramePr>
          <p:nvPr/>
        </p:nvGraphicFramePr>
        <p:xfrm>
          <a:off x="-7938" y="-26988"/>
          <a:ext cx="9151938" cy="6875463"/>
        </p:xfrm>
        <a:graphic>
          <a:graphicData uri="http://schemas.openxmlformats.org/presentationml/2006/ole">
            <p:oleObj spid="_x0000_s148482" name="點陣圖影像" r:id="rId17" imgW="10523810" imgH="7228571" progId="PBrush">
              <p:embed/>
            </p:oleObj>
          </a:graphicData>
        </a:graphic>
      </p:graphicFrame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900113" y="1125538"/>
            <a:ext cx="7620000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>
              <a:latin typeface="Arial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0" y="6021388"/>
            <a:ext cx="863600" cy="720725"/>
            <a:chOff x="0" y="3866"/>
            <a:chExt cx="544" cy="454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4277"/>
              <a:ext cx="448" cy="43"/>
            </a:xfrm>
            <a:prstGeom prst="rect">
              <a:avLst/>
            </a:prstGeom>
            <a:solidFill>
              <a:srgbClr val="00809E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116000" prstMaterial="legacyMatte">
              <a:bevelT w="13500" h="13500" prst="angle"/>
              <a:bevelB w="13500" h="13500" prst="angle"/>
              <a:extrusionClr>
                <a:srgbClr val="00809E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154" y="4058"/>
              <a:ext cx="388" cy="8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225" y="4148"/>
              <a:ext cx="77" cy="9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154" y="4016"/>
              <a:ext cx="388" cy="42"/>
            </a:xfrm>
            <a:prstGeom prst="rect">
              <a:avLst/>
            </a:prstGeom>
            <a:solidFill>
              <a:srgbClr val="CCFF99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 userDrawn="1"/>
          </p:nvSpPr>
          <p:spPr bwMode="auto">
            <a:xfrm>
              <a:off x="189" y="3958"/>
              <a:ext cx="115" cy="4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 userDrawn="1"/>
          </p:nvSpPr>
          <p:spPr bwMode="auto">
            <a:xfrm>
              <a:off x="223" y="4108"/>
              <a:ext cx="77" cy="41"/>
            </a:xfrm>
            <a:prstGeom prst="rect">
              <a:avLst/>
            </a:prstGeom>
            <a:solidFill>
              <a:srgbClr val="CCFF99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 userDrawn="1"/>
          </p:nvSpPr>
          <p:spPr bwMode="auto">
            <a:xfrm>
              <a:off x="307" y="3971"/>
              <a:ext cx="77" cy="4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44" name="Rectangle 20"/>
            <p:cNvSpPr>
              <a:spLocks noChangeArrowheads="1"/>
            </p:cNvSpPr>
            <p:nvPr userDrawn="1"/>
          </p:nvSpPr>
          <p:spPr bwMode="auto">
            <a:xfrm>
              <a:off x="307" y="3932"/>
              <a:ext cx="77" cy="41"/>
            </a:xfrm>
            <a:prstGeom prst="rect">
              <a:avLst/>
            </a:prstGeom>
            <a:solidFill>
              <a:srgbClr val="CC66FF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66FF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429" y="3960"/>
              <a:ext cx="115" cy="4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 userDrawn="1"/>
          </p:nvSpPr>
          <p:spPr bwMode="auto">
            <a:xfrm>
              <a:off x="307" y="3906"/>
              <a:ext cx="77" cy="4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331" y="3866"/>
              <a:ext cx="37" cy="4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grpSp>
          <p:nvGrpSpPr>
            <p:cNvPr id="3" name="Group 24"/>
            <p:cNvGrpSpPr>
              <a:grpSpLocks/>
            </p:cNvGrpSpPr>
            <p:nvPr userDrawn="1"/>
          </p:nvGrpSpPr>
          <p:grpSpPr bwMode="auto">
            <a:xfrm>
              <a:off x="165" y="4079"/>
              <a:ext cx="178" cy="179"/>
              <a:chOff x="1837" y="2539"/>
              <a:chExt cx="635" cy="590"/>
            </a:xfrm>
          </p:grpSpPr>
          <p:sp>
            <p:nvSpPr>
              <p:cNvPr id="1049" name="Oval 25"/>
              <p:cNvSpPr>
                <a:spLocks noChangeArrowheads="1"/>
              </p:cNvSpPr>
              <p:nvPr userDrawn="1"/>
            </p:nvSpPr>
            <p:spPr bwMode="auto">
              <a:xfrm>
                <a:off x="1837" y="2539"/>
                <a:ext cx="635" cy="590"/>
              </a:xfrm>
              <a:prstGeom prst="ellipse">
                <a:avLst/>
              </a:prstGeom>
              <a:solidFill>
                <a:srgbClr val="FF0000">
                  <a:alpha val="37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50" name="Oval 26"/>
              <p:cNvSpPr>
                <a:spLocks noChangeArrowheads="1"/>
              </p:cNvSpPr>
              <p:nvPr userDrawn="1"/>
            </p:nvSpPr>
            <p:spPr bwMode="auto">
              <a:xfrm>
                <a:off x="1873" y="2585"/>
                <a:ext cx="564" cy="517"/>
              </a:xfrm>
              <a:prstGeom prst="ellipse">
                <a:avLst/>
              </a:prstGeom>
              <a:solidFill>
                <a:srgbClr val="FF5050">
                  <a:alpha val="37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51" name="Oval 27"/>
              <p:cNvSpPr>
                <a:spLocks noChangeArrowheads="1"/>
              </p:cNvSpPr>
              <p:nvPr userDrawn="1"/>
            </p:nvSpPr>
            <p:spPr bwMode="auto">
              <a:xfrm>
                <a:off x="1905" y="2618"/>
                <a:ext cx="499" cy="455"/>
              </a:xfrm>
              <a:prstGeom prst="ellipse">
                <a:avLst/>
              </a:prstGeom>
              <a:solidFill>
                <a:srgbClr val="FF7C80">
                  <a:alpha val="37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52" name="Oval 28"/>
              <p:cNvSpPr>
                <a:spLocks noChangeArrowheads="1"/>
              </p:cNvSpPr>
              <p:nvPr userDrawn="1"/>
            </p:nvSpPr>
            <p:spPr bwMode="auto">
              <a:xfrm>
                <a:off x="1933" y="2641"/>
                <a:ext cx="457" cy="396"/>
              </a:xfrm>
              <a:prstGeom prst="ellipse">
                <a:avLst/>
              </a:prstGeom>
              <a:solidFill>
                <a:srgbClr val="FF9999">
                  <a:alpha val="37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53" name="Oval 29"/>
              <p:cNvSpPr>
                <a:spLocks noChangeArrowheads="1"/>
              </p:cNvSpPr>
              <p:nvPr userDrawn="1"/>
            </p:nvSpPr>
            <p:spPr bwMode="auto">
              <a:xfrm>
                <a:off x="1980" y="2664"/>
                <a:ext cx="357" cy="343"/>
              </a:xfrm>
              <a:prstGeom prst="ellipse">
                <a:avLst/>
              </a:prstGeom>
              <a:solidFill>
                <a:srgbClr val="FFCC99">
                  <a:alpha val="37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54" name="Oval 30"/>
              <p:cNvSpPr>
                <a:spLocks noChangeArrowheads="1"/>
              </p:cNvSpPr>
              <p:nvPr userDrawn="1"/>
            </p:nvSpPr>
            <p:spPr bwMode="auto">
              <a:xfrm>
                <a:off x="2008" y="2697"/>
                <a:ext cx="303" cy="280"/>
              </a:xfrm>
              <a:prstGeom prst="ellipse">
                <a:avLst/>
              </a:prstGeom>
              <a:solidFill>
                <a:srgbClr val="FFFF99">
                  <a:alpha val="37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55" name="Oval 31"/>
              <p:cNvSpPr>
                <a:spLocks noChangeArrowheads="1"/>
              </p:cNvSpPr>
              <p:nvPr userDrawn="1"/>
            </p:nvSpPr>
            <p:spPr bwMode="auto">
              <a:xfrm>
                <a:off x="2055" y="2737"/>
                <a:ext cx="210" cy="191"/>
              </a:xfrm>
              <a:prstGeom prst="ellipse">
                <a:avLst/>
              </a:prstGeom>
              <a:solidFill>
                <a:srgbClr val="FFFF66">
                  <a:alpha val="37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  <p:sp>
            <p:nvSpPr>
              <p:cNvPr id="1056" name="Oval 32"/>
              <p:cNvSpPr>
                <a:spLocks noChangeArrowheads="1"/>
              </p:cNvSpPr>
              <p:nvPr userDrawn="1"/>
            </p:nvSpPr>
            <p:spPr bwMode="auto">
              <a:xfrm>
                <a:off x="2101" y="2770"/>
                <a:ext cx="136" cy="138"/>
              </a:xfrm>
              <a:prstGeom prst="ellipse">
                <a:avLst/>
              </a:prstGeom>
              <a:solidFill>
                <a:srgbClr val="FFFF00">
                  <a:alpha val="37000"/>
                </a:srgbClr>
              </a:solidFill>
              <a:ln w="635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latin typeface="Arial" charset="0"/>
                </a:endParaRPr>
              </a:p>
            </p:txBody>
          </p:sp>
        </p:grpSp>
      </p:grpSp>
      <p:graphicFrame>
        <p:nvGraphicFramePr>
          <p:cNvPr id="1027" name="Object 41"/>
          <p:cNvGraphicFramePr>
            <a:graphicFrameLocks noChangeAspect="1"/>
          </p:cNvGraphicFramePr>
          <p:nvPr/>
        </p:nvGraphicFramePr>
        <p:xfrm>
          <a:off x="0" y="-22225"/>
          <a:ext cx="944563" cy="758825"/>
        </p:xfrm>
        <a:graphic>
          <a:graphicData uri="http://schemas.openxmlformats.org/presentationml/2006/ole">
            <p:oleObj spid="_x0000_s148483" name="點陣圖影像" r:id="rId18" imgW="923810" imgH="752381" progId="PBrush">
              <p:embed/>
            </p:oleObj>
          </a:graphicData>
        </a:graphic>
      </p:graphicFrame>
      <p:graphicFrame>
        <p:nvGraphicFramePr>
          <p:cNvPr id="1028" name="Object 42"/>
          <p:cNvGraphicFramePr>
            <a:graphicFrameLocks noChangeAspect="1"/>
          </p:cNvGraphicFramePr>
          <p:nvPr/>
        </p:nvGraphicFramePr>
        <p:xfrm>
          <a:off x="-11113" y="-28575"/>
          <a:ext cx="3171826" cy="790575"/>
        </p:xfrm>
        <a:graphic>
          <a:graphicData uri="http://schemas.openxmlformats.org/presentationml/2006/ole">
            <p:oleObj spid="_x0000_s148484" name="點陣圖影像" r:id="rId19" imgW="3172268" imgH="790476" progId="PBrush">
              <p:embed/>
            </p:oleObj>
          </a:graphicData>
        </a:graphic>
      </p:graphicFrame>
      <p:pic>
        <p:nvPicPr>
          <p:cNvPr id="1032" name="Picture 48" descr="未命名 - 2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409700" y="6248400"/>
            <a:ext cx="44640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jpeg"/><Relationship Id="rId4" Type="http://schemas.openxmlformats.org/officeDocument/2006/relationships/oleObject" Target="../embeddings/oleObject7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8.pn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0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emf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9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900113" y="5373688"/>
            <a:ext cx="7620000" cy="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9512" y="1458913"/>
            <a:ext cx="8964488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smtClean="0"/>
              <a:t>High-Power Near-Ballistic </a:t>
            </a:r>
            <a:r>
              <a:rPr lang="en-US" altLang="zh-TW" b="1" dirty="0" err="1" smtClean="0"/>
              <a:t>Uni</a:t>
            </a:r>
            <a:r>
              <a:rPr lang="en-US" altLang="zh-TW" b="1" dirty="0" smtClean="0"/>
              <a:t>-Traveling Carrier Photodiode with Ultra-Fast Switching Characteristic for Wireless Communication and High-Resolution 3-D Radar Imaging</a:t>
            </a:r>
            <a:endParaRPr lang="zh-TW" altLang="zh-TW" dirty="0"/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2700338" y="4292600"/>
            <a:ext cx="41052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TW" sz="2400" b="1" dirty="0" smtClean="0">
                <a:solidFill>
                  <a:schemeClr val="bg1"/>
                </a:solidFill>
                <a:ea typeface="細明體" pitchFamily="49" charset="-120"/>
              </a:rPr>
              <a:t>Speaker: Prof. Jin-Wei Shi</a:t>
            </a:r>
            <a:endParaRPr lang="en-US" altLang="zh-TW" sz="2400" b="1" dirty="0">
              <a:solidFill>
                <a:schemeClr val="bg1"/>
              </a:solidFill>
              <a:ea typeface="細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686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3600" b="1" dirty="0" smtClean="0">
                <a:solidFill>
                  <a:schemeClr val="bg1"/>
                </a:solidFill>
              </a:rPr>
              <a:t>Limited Power from Sub-THz PD….. 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079757" cy="4680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9" name="橢圓 8"/>
          <p:cNvSpPr/>
          <p:nvPr/>
        </p:nvSpPr>
        <p:spPr bwMode="auto">
          <a:xfrm>
            <a:off x="3635896" y="4005064"/>
            <a:ext cx="576064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1" name="直線單箭頭接點 10"/>
          <p:cNvCxnSpPr>
            <a:stCxn id="9" idx="6"/>
          </p:cNvCxnSpPr>
          <p:nvPr/>
        </p:nvCxnSpPr>
        <p:spPr bwMode="auto">
          <a:xfrm flipV="1">
            <a:off x="4211960" y="4222676"/>
            <a:ext cx="1872208" cy="344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文字方塊 11"/>
          <p:cNvSpPr txBox="1"/>
          <p:nvPr/>
        </p:nvSpPr>
        <p:spPr>
          <a:xfrm>
            <a:off x="5759624" y="4509120"/>
            <a:ext cx="33843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Bad :Less than 1mW at ~300 GHz regime 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228184" y="3861048"/>
            <a:ext cx="29158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Good: Lossless optical interconnect 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11560" y="5919663"/>
            <a:ext cx="734481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How to get more power (&gt; 1mW) in sub-THz regime ?</a:t>
            </a:r>
            <a:endParaRPr lang="zh-TW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107504" y="6402814"/>
            <a:ext cx="7272808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800" dirty="0" err="1"/>
              <a:t>Goutam</a:t>
            </a:r>
            <a:r>
              <a:rPr lang="en-US" altLang="zh-TW" sz="800" dirty="0"/>
              <a:t> </a:t>
            </a:r>
            <a:r>
              <a:rPr lang="en-US" altLang="zh-TW" sz="800" dirty="0" err="1"/>
              <a:t>Chattopadhyay</a:t>
            </a:r>
            <a:r>
              <a:rPr lang="en-US" altLang="zh-TW" sz="800" dirty="0"/>
              <a:t>, "Technology, Capabilities, and Performance of </a:t>
            </a:r>
            <a:r>
              <a:rPr lang="en-US" altLang="zh-TW" sz="800" dirty="0" smtClean="0"/>
              <a:t>Low Power </a:t>
            </a:r>
            <a:r>
              <a:rPr lang="en-US" altLang="zh-TW" sz="800" dirty="0"/>
              <a:t>Terahertz Sources</a:t>
            </a:r>
            <a:r>
              <a:rPr lang="en-US" altLang="zh-TW" sz="800" i="1" dirty="0"/>
              <a:t>", IEEE TRANSACTIONS ON TERAHERTZ SCIENCE AND TECHNOLOGY</a:t>
            </a:r>
            <a:r>
              <a:rPr lang="en-US" altLang="zh-TW" sz="800" dirty="0"/>
              <a:t>, VOL. 1, NO. 1, SEPTEMBER 2011</a:t>
            </a:r>
            <a:endParaRPr lang="zh-TW" alt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4213" y="387350"/>
            <a:ext cx="140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981075"/>
            <a:ext cx="877836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>
                <a:solidFill>
                  <a:srgbClr val="FFFFCC"/>
                </a:solidFill>
              </a:rPr>
              <a:t>Introduction </a:t>
            </a:r>
            <a:r>
              <a:rPr lang="en-US" altLang="zh-TW" sz="2400" b="1" dirty="0">
                <a:solidFill>
                  <a:srgbClr val="FF0000"/>
                </a:solidFill>
              </a:rPr>
              <a:t> 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0000"/>
                </a:solidFill>
              </a:rPr>
              <a:t>Working Principle of NBUTC-PD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High-Power and Ultrafast Modulation Characteristic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Applications for Communication and Radar Imaging  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Conclusion</a:t>
            </a:r>
            <a:endParaRPr lang="en-US" altLang="zh-TW" sz="24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7" y="6062663"/>
            <a:ext cx="1763713" cy="795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73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>
                <a:solidFill>
                  <a:schemeClr val="bg1"/>
                </a:solidFill>
              </a:rPr>
              <a:t>Why UTC-PDs Saturate?</a:t>
            </a:r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717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179" name="文字方塊 14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7180" name="文字方塊 17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cxnSp>
        <p:nvCxnSpPr>
          <p:cNvPr id="7181" name="直線接點 16"/>
          <p:cNvCxnSpPr>
            <a:cxnSpLocks noChangeShapeType="1"/>
          </p:cNvCxnSpPr>
          <p:nvPr/>
        </p:nvCxnSpPr>
        <p:spPr bwMode="auto">
          <a:xfrm>
            <a:off x="2085975" y="3841750"/>
            <a:ext cx="0" cy="214313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2" name="直線接點 21"/>
          <p:cNvCxnSpPr>
            <a:cxnSpLocks noChangeShapeType="1"/>
          </p:cNvCxnSpPr>
          <p:nvPr/>
        </p:nvCxnSpPr>
        <p:spPr bwMode="auto">
          <a:xfrm flipH="1">
            <a:off x="1685925" y="3408363"/>
            <a:ext cx="395288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3" name="直線接點 23"/>
          <p:cNvCxnSpPr>
            <a:cxnSpLocks noChangeShapeType="1"/>
          </p:cNvCxnSpPr>
          <p:nvPr/>
        </p:nvCxnSpPr>
        <p:spPr bwMode="auto">
          <a:xfrm flipH="1">
            <a:off x="1500188" y="3840163"/>
            <a:ext cx="581025" cy="635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4" name="直線接點 24"/>
          <p:cNvCxnSpPr>
            <a:cxnSpLocks noChangeShapeType="1"/>
          </p:cNvCxnSpPr>
          <p:nvPr/>
        </p:nvCxnSpPr>
        <p:spPr bwMode="auto">
          <a:xfrm flipH="1" flipV="1">
            <a:off x="2081213" y="3400425"/>
            <a:ext cx="1079500" cy="80010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5" name="直線接點 26"/>
          <p:cNvCxnSpPr>
            <a:cxnSpLocks noChangeShapeType="1"/>
          </p:cNvCxnSpPr>
          <p:nvPr/>
        </p:nvCxnSpPr>
        <p:spPr bwMode="auto">
          <a:xfrm flipH="1" flipV="1">
            <a:off x="2081213" y="4048125"/>
            <a:ext cx="1079500" cy="80010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6" name="直線接點 30"/>
          <p:cNvCxnSpPr>
            <a:cxnSpLocks noChangeShapeType="1"/>
          </p:cNvCxnSpPr>
          <p:nvPr/>
        </p:nvCxnSpPr>
        <p:spPr bwMode="auto">
          <a:xfrm>
            <a:off x="1685925" y="3194050"/>
            <a:ext cx="0" cy="214313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7" name="直線接點 31"/>
          <p:cNvCxnSpPr>
            <a:cxnSpLocks noChangeShapeType="1"/>
          </p:cNvCxnSpPr>
          <p:nvPr/>
        </p:nvCxnSpPr>
        <p:spPr bwMode="auto">
          <a:xfrm flipH="1">
            <a:off x="1504950" y="3194050"/>
            <a:ext cx="18097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8" name="直線接點 34"/>
          <p:cNvCxnSpPr>
            <a:cxnSpLocks noChangeShapeType="1"/>
          </p:cNvCxnSpPr>
          <p:nvPr/>
        </p:nvCxnSpPr>
        <p:spPr bwMode="auto">
          <a:xfrm flipV="1">
            <a:off x="1504950" y="3194050"/>
            <a:ext cx="0" cy="64770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89" name="直線接點 38"/>
          <p:cNvCxnSpPr>
            <a:cxnSpLocks noChangeShapeType="1"/>
          </p:cNvCxnSpPr>
          <p:nvPr/>
        </p:nvCxnSpPr>
        <p:spPr bwMode="auto">
          <a:xfrm flipH="1">
            <a:off x="3155950" y="4191000"/>
            <a:ext cx="39687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90" name="直線接點 39"/>
          <p:cNvCxnSpPr>
            <a:cxnSpLocks noChangeShapeType="1"/>
          </p:cNvCxnSpPr>
          <p:nvPr/>
        </p:nvCxnSpPr>
        <p:spPr bwMode="auto">
          <a:xfrm flipH="1">
            <a:off x="3155950" y="4843463"/>
            <a:ext cx="396875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91" name="直線接點 40"/>
          <p:cNvCxnSpPr>
            <a:cxnSpLocks noChangeShapeType="1"/>
          </p:cNvCxnSpPr>
          <p:nvPr/>
        </p:nvCxnSpPr>
        <p:spPr bwMode="auto">
          <a:xfrm flipH="1" flipV="1">
            <a:off x="3552825" y="4192588"/>
            <a:ext cx="0" cy="658812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7192" name="文字方塊 37"/>
          <p:cNvSpPr txBox="1">
            <a:spLocks noChangeArrowheads="1"/>
          </p:cNvSpPr>
          <p:nvPr/>
        </p:nvSpPr>
        <p:spPr bwMode="auto">
          <a:xfrm>
            <a:off x="1685925" y="3443288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P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sp>
        <p:nvSpPr>
          <p:cNvPr id="7193" name="文字方塊 46"/>
          <p:cNvSpPr txBox="1">
            <a:spLocks noChangeArrowheads="1"/>
          </p:cNvSpPr>
          <p:nvPr/>
        </p:nvSpPr>
        <p:spPr bwMode="auto">
          <a:xfrm>
            <a:off x="2419350" y="3841750"/>
            <a:ext cx="255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i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sp>
        <p:nvSpPr>
          <p:cNvPr id="7194" name="文字方塊 47"/>
          <p:cNvSpPr txBox="1">
            <a:spLocks noChangeArrowheads="1"/>
          </p:cNvSpPr>
          <p:nvPr/>
        </p:nvSpPr>
        <p:spPr bwMode="auto">
          <a:xfrm>
            <a:off x="3136900" y="4305300"/>
            <a:ext cx="36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N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cxnSp>
        <p:nvCxnSpPr>
          <p:cNvPr id="7195" name="直線接點 50"/>
          <p:cNvCxnSpPr>
            <a:cxnSpLocks noChangeShapeType="1"/>
          </p:cNvCxnSpPr>
          <p:nvPr/>
        </p:nvCxnSpPr>
        <p:spPr bwMode="auto">
          <a:xfrm flipH="1">
            <a:off x="3557588" y="4489450"/>
            <a:ext cx="395287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grpSp>
        <p:nvGrpSpPr>
          <p:cNvPr id="2" name="群組 51"/>
          <p:cNvGrpSpPr/>
          <p:nvPr/>
        </p:nvGrpSpPr>
        <p:grpSpPr>
          <a:xfrm>
            <a:off x="4030682" y="4015319"/>
            <a:ext cx="148332" cy="897160"/>
            <a:chOff x="4453976" y="4323829"/>
            <a:chExt cx="157162" cy="938213"/>
          </a:xfrm>
          <a:scene3d>
            <a:camera prst="orthographicFront">
              <a:rot lat="0" lon="0" rev="5400000"/>
            </a:camera>
            <a:lightRig rig="threePt" dir="t"/>
          </a:scene3d>
        </p:grpSpPr>
        <p:sp>
          <p:nvSpPr>
            <p:cNvPr id="53" name="Line 73"/>
            <p:cNvSpPr>
              <a:spLocks noChangeShapeType="1"/>
            </p:cNvSpPr>
            <p:nvPr/>
          </p:nvSpPr>
          <p:spPr bwMode="auto">
            <a:xfrm>
              <a:off x="4533351" y="4733404"/>
              <a:ext cx="77787" cy="333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4" name="Line 74"/>
            <p:cNvSpPr>
              <a:spLocks noChangeShapeType="1"/>
            </p:cNvSpPr>
            <p:nvPr/>
          </p:nvSpPr>
          <p:spPr bwMode="auto">
            <a:xfrm flipH="1">
              <a:off x="4453976" y="4766742"/>
              <a:ext cx="157162" cy="523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5" name="Line 75"/>
            <p:cNvSpPr>
              <a:spLocks noChangeShapeType="1"/>
            </p:cNvSpPr>
            <p:nvPr/>
          </p:nvSpPr>
          <p:spPr bwMode="auto">
            <a:xfrm>
              <a:off x="4453976" y="4819129"/>
              <a:ext cx="157162" cy="4921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6" name="Line 76"/>
            <p:cNvSpPr>
              <a:spLocks noChangeShapeType="1"/>
            </p:cNvSpPr>
            <p:nvPr/>
          </p:nvSpPr>
          <p:spPr bwMode="auto">
            <a:xfrm flipH="1">
              <a:off x="4453976" y="4868342"/>
              <a:ext cx="157162" cy="523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7" name="Line 77"/>
            <p:cNvSpPr>
              <a:spLocks noChangeShapeType="1"/>
            </p:cNvSpPr>
            <p:nvPr/>
          </p:nvSpPr>
          <p:spPr bwMode="auto">
            <a:xfrm>
              <a:off x="4453976" y="4920729"/>
              <a:ext cx="157162" cy="508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8" name="Line 78"/>
            <p:cNvSpPr>
              <a:spLocks noChangeShapeType="1"/>
            </p:cNvSpPr>
            <p:nvPr/>
          </p:nvSpPr>
          <p:spPr bwMode="auto">
            <a:xfrm flipH="1">
              <a:off x="4453976" y="4971529"/>
              <a:ext cx="157162" cy="4921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59" name="Line 79"/>
            <p:cNvSpPr>
              <a:spLocks noChangeShapeType="1"/>
            </p:cNvSpPr>
            <p:nvPr/>
          </p:nvSpPr>
          <p:spPr bwMode="auto">
            <a:xfrm>
              <a:off x="4453976" y="5020742"/>
              <a:ext cx="79375" cy="333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0" name="Line 80"/>
            <p:cNvSpPr>
              <a:spLocks noChangeShapeType="1"/>
            </p:cNvSpPr>
            <p:nvPr/>
          </p:nvSpPr>
          <p:spPr bwMode="auto">
            <a:xfrm>
              <a:off x="4533351" y="4715942"/>
              <a:ext cx="3175" cy="1746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1" name="Line 81"/>
            <p:cNvSpPr>
              <a:spLocks noChangeShapeType="1"/>
            </p:cNvSpPr>
            <p:nvPr/>
          </p:nvSpPr>
          <p:spPr bwMode="auto">
            <a:xfrm flipV="1">
              <a:off x="4533351" y="5054079"/>
              <a:ext cx="3175" cy="1905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2" name="Line 82"/>
            <p:cNvSpPr>
              <a:spLocks noChangeShapeType="1"/>
            </p:cNvSpPr>
            <p:nvPr/>
          </p:nvSpPr>
          <p:spPr bwMode="auto">
            <a:xfrm>
              <a:off x="4519063" y="4323829"/>
              <a:ext cx="0" cy="39211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3" name="Line 83"/>
            <p:cNvSpPr>
              <a:spLocks noChangeShapeType="1"/>
            </p:cNvSpPr>
            <p:nvPr/>
          </p:nvSpPr>
          <p:spPr bwMode="auto">
            <a:xfrm flipV="1">
              <a:off x="4533351" y="5073129"/>
              <a:ext cx="3175" cy="18891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  <p:sp>
          <p:nvSpPr>
            <p:cNvPr id="64" name="Line 162"/>
            <p:cNvSpPr>
              <a:spLocks noChangeShapeType="1"/>
            </p:cNvSpPr>
            <p:nvPr/>
          </p:nvSpPr>
          <p:spPr bwMode="auto">
            <a:xfrm>
              <a:off x="4536526" y="5050904"/>
              <a:ext cx="0" cy="2111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latin typeface="Arial" charset="0"/>
              </a:endParaRPr>
            </a:p>
          </p:txBody>
        </p:sp>
      </p:grpSp>
      <p:sp>
        <p:nvSpPr>
          <p:cNvPr id="7197" name="文字方塊 64"/>
          <p:cNvSpPr txBox="1">
            <a:spLocks noChangeArrowheads="1"/>
          </p:cNvSpPr>
          <p:nvPr/>
        </p:nvSpPr>
        <p:spPr bwMode="auto">
          <a:xfrm>
            <a:off x="3633788" y="3913188"/>
            <a:ext cx="1154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R(Load)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cxnSp>
        <p:nvCxnSpPr>
          <p:cNvPr id="7198" name="直線接點 65"/>
          <p:cNvCxnSpPr>
            <a:cxnSpLocks noChangeShapeType="1"/>
          </p:cNvCxnSpPr>
          <p:nvPr/>
        </p:nvCxnSpPr>
        <p:spPr bwMode="auto">
          <a:xfrm flipH="1">
            <a:off x="1325563" y="3554413"/>
            <a:ext cx="179387" cy="0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199" name="直線接點 66"/>
          <p:cNvCxnSpPr>
            <a:cxnSpLocks noChangeShapeType="1"/>
          </p:cNvCxnSpPr>
          <p:nvPr/>
        </p:nvCxnSpPr>
        <p:spPr bwMode="auto">
          <a:xfrm flipH="1" flipV="1">
            <a:off x="1325563" y="3543300"/>
            <a:ext cx="3175" cy="1836738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200" name="直線接點 68"/>
          <p:cNvCxnSpPr>
            <a:cxnSpLocks noChangeShapeType="1"/>
          </p:cNvCxnSpPr>
          <p:nvPr/>
        </p:nvCxnSpPr>
        <p:spPr bwMode="auto">
          <a:xfrm flipH="1" flipV="1">
            <a:off x="4535488" y="4448175"/>
            <a:ext cx="3175" cy="893763"/>
          </a:xfrm>
          <a:prstGeom prst="lin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7201" name="文字方塊 48"/>
          <p:cNvSpPr txBox="1">
            <a:spLocks noChangeArrowheads="1"/>
          </p:cNvSpPr>
          <p:nvPr/>
        </p:nvSpPr>
        <p:spPr bwMode="auto">
          <a:xfrm>
            <a:off x="4241800" y="5210175"/>
            <a:ext cx="3952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+</a:t>
            </a:r>
            <a:endParaRPr lang="zh-TW" altLang="en-US" sz="2800" b="1">
              <a:solidFill>
                <a:schemeClr val="bg1"/>
              </a:solidFill>
            </a:endParaRPr>
          </a:p>
        </p:txBody>
      </p:sp>
      <p:sp>
        <p:nvSpPr>
          <p:cNvPr id="7202" name="文字方塊 76"/>
          <p:cNvSpPr txBox="1">
            <a:spLocks noChangeArrowheads="1"/>
          </p:cNvSpPr>
          <p:nvPr/>
        </p:nvSpPr>
        <p:spPr bwMode="auto">
          <a:xfrm>
            <a:off x="1352550" y="5191125"/>
            <a:ext cx="304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-</a:t>
            </a:r>
            <a:endParaRPr lang="zh-TW" altLang="en-US" sz="2800" b="1">
              <a:solidFill>
                <a:schemeClr val="bg1"/>
              </a:solidFill>
            </a:endParaRPr>
          </a:p>
        </p:txBody>
      </p:sp>
      <p:sp>
        <p:nvSpPr>
          <p:cNvPr id="7203" name="文字方塊 78"/>
          <p:cNvSpPr txBox="1">
            <a:spLocks noChangeArrowheads="1"/>
          </p:cNvSpPr>
          <p:nvPr/>
        </p:nvSpPr>
        <p:spPr bwMode="auto">
          <a:xfrm>
            <a:off x="2663825" y="5241925"/>
            <a:ext cx="712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V</a:t>
            </a:r>
            <a:r>
              <a:rPr lang="en-US" altLang="zh-TW" sz="1400" b="1">
                <a:solidFill>
                  <a:schemeClr val="bg1"/>
                </a:solidFill>
              </a:rPr>
              <a:t>bias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cxnSp>
        <p:nvCxnSpPr>
          <p:cNvPr id="7204" name="直線接點 79"/>
          <p:cNvCxnSpPr>
            <a:cxnSpLocks noChangeShapeType="1"/>
          </p:cNvCxnSpPr>
          <p:nvPr/>
        </p:nvCxnSpPr>
        <p:spPr bwMode="auto">
          <a:xfrm flipV="1">
            <a:off x="2114550" y="3190875"/>
            <a:ext cx="0" cy="209550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7205" name="直線接點 82"/>
          <p:cNvCxnSpPr>
            <a:cxnSpLocks noChangeShapeType="1"/>
          </p:cNvCxnSpPr>
          <p:nvPr/>
        </p:nvCxnSpPr>
        <p:spPr bwMode="auto">
          <a:xfrm flipH="1" flipV="1">
            <a:off x="3152775" y="3200400"/>
            <a:ext cx="7938" cy="981075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7206" name="文字方塊 86"/>
          <p:cNvSpPr txBox="1">
            <a:spLocks noChangeArrowheads="1"/>
          </p:cNvSpPr>
          <p:nvPr/>
        </p:nvSpPr>
        <p:spPr bwMode="auto">
          <a:xfrm>
            <a:off x="2987675" y="2852738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rgbClr val="FF0000"/>
                </a:solidFill>
              </a:rPr>
              <a:t>+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7207" name="文字方塊 94"/>
          <p:cNvSpPr txBox="1">
            <a:spLocks noChangeArrowheads="1"/>
          </p:cNvSpPr>
          <p:nvPr/>
        </p:nvSpPr>
        <p:spPr bwMode="auto">
          <a:xfrm>
            <a:off x="1979613" y="2843213"/>
            <a:ext cx="26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rgbClr val="FF0000"/>
                </a:solidFill>
              </a:rPr>
              <a:t>-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7208" name="文字方塊 95"/>
          <p:cNvSpPr txBox="1">
            <a:spLocks noChangeArrowheads="1"/>
          </p:cNvSpPr>
          <p:nvPr/>
        </p:nvSpPr>
        <p:spPr bwMode="auto">
          <a:xfrm>
            <a:off x="2339975" y="2813050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V</a:t>
            </a:r>
            <a:r>
              <a:rPr lang="en-US" altLang="zh-TW" sz="1400" b="1">
                <a:solidFill>
                  <a:srgbClr val="FF0000"/>
                </a:solidFill>
              </a:rPr>
              <a:t>eff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7209" name="矩形 100372"/>
          <p:cNvSpPr>
            <a:spLocks noChangeArrowheads="1"/>
          </p:cNvSpPr>
          <p:nvPr/>
        </p:nvSpPr>
        <p:spPr bwMode="auto">
          <a:xfrm>
            <a:off x="5516563" y="2420938"/>
            <a:ext cx="3663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/>
              <a:t>V</a:t>
            </a:r>
            <a:r>
              <a:rPr lang="en-US" altLang="zh-TW" sz="1800" baseline="-25000"/>
              <a:t>eff</a:t>
            </a:r>
            <a:r>
              <a:rPr lang="en-US" altLang="zh-TW" sz="1800"/>
              <a:t> :minimum reverse bias voltage during dynamic operation</a:t>
            </a:r>
            <a:endParaRPr lang="zh-TW" altLang="en-US" sz="1800"/>
          </a:p>
        </p:txBody>
      </p:sp>
      <p:sp>
        <p:nvSpPr>
          <p:cNvPr id="7210" name="矩形 100373"/>
          <p:cNvSpPr>
            <a:spLocks noChangeArrowheads="1"/>
          </p:cNvSpPr>
          <p:nvPr/>
        </p:nvSpPr>
        <p:spPr bwMode="auto">
          <a:xfrm>
            <a:off x="4716463" y="2987675"/>
            <a:ext cx="4211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>
                <a:solidFill>
                  <a:srgbClr val="0066FF"/>
                </a:solidFill>
              </a:rPr>
              <a:t>V</a:t>
            </a:r>
            <a:r>
              <a:rPr lang="en-US" altLang="zh-TW" sz="1800" baseline="-25000">
                <a:solidFill>
                  <a:srgbClr val="0066FF"/>
                </a:solidFill>
              </a:rPr>
              <a:t>bias</a:t>
            </a:r>
            <a:r>
              <a:rPr lang="en-US" altLang="zh-TW" sz="1800">
                <a:solidFill>
                  <a:srgbClr val="0066FF"/>
                </a:solidFill>
              </a:rPr>
              <a:t> :external bias voltage</a:t>
            </a:r>
            <a:endParaRPr lang="zh-TW" altLang="en-US" sz="1800">
              <a:solidFill>
                <a:srgbClr val="0066FF"/>
              </a:solidFill>
            </a:endParaRPr>
          </a:p>
        </p:txBody>
      </p:sp>
      <p:sp>
        <p:nvSpPr>
          <p:cNvPr id="7211" name="矩形 100374"/>
          <p:cNvSpPr>
            <a:spLocks noChangeArrowheads="1"/>
          </p:cNvSpPr>
          <p:nvPr/>
        </p:nvSpPr>
        <p:spPr bwMode="auto">
          <a:xfrm>
            <a:off x="5040313" y="3573463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>
                <a:solidFill>
                  <a:srgbClr val="0066FF"/>
                </a:solidFill>
              </a:rPr>
              <a:t>J</a:t>
            </a:r>
            <a:r>
              <a:rPr lang="en-US" altLang="zh-TW" sz="1800" baseline="-25000">
                <a:solidFill>
                  <a:srgbClr val="0066FF"/>
                </a:solidFill>
              </a:rPr>
              <a:t>max</a:t>
            </a:r>
            <a:r>
              <a:rPr lang="en-US" altLang="zh-TW" sz="1800">
                <a:solidFill>
                  <a:srgbClr val="0066FF"/>
                </a:solidFill>
              </a:rPr>
              <a:t> :maximum output photocurrent</a:t>
            </a:r>
            <a:endParaRPr lang="zh-TW" altLang="en-US" sz="1800">
              <a:solidFill>
                <a:srgbClr val="0066FF"/>
              </a:solidFill>
            </a:endParaRPr>
          </a:p>
        </p:txBody>
      </p:sp>
      <p:sp>
        <p:nvSpPr>
          <p:cNvPr id="7212" name="矩形 100375"/>
          <p:cNvSpPr>
            <a:spLocks noChangeArrowheads="1"/>
          </p:cNvSpPr>
          <p:nvPr/>
        </p:nvSpPr>
        <p:spPr bwMode="auto">
          <a:xfrm>
            <a:off x="5697538" y="3851275"/>
            <a:ext cx="158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/>
              <a:t>A :active area</a:t>
            </a:r>
            <a:endParaRPr lang="zh-TW" altLang="en-US" sz="1800"/>
          </a:p>
        </p:txBody>
      </p:sp>
      <p:sp>
        <p:nvSpPr>
          <p:cNvPr id="7213" name="矩形 100"/>
          <p:cNvSpPr>
            <a:spLocks noChangeArrowheads="1"/>
          </p:cNvSpPr>
          <p:nvPr/>
        </p:nvSpPr>
        <p:spPr bwMode="auto">
          <a:xfrm>
            <a:off x="4572000" y="3284538"/>
            <a:ext cx="421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>
                <a:solidFill>
                  <a:srgbClr val="FFFF00"/>
                </a:solidFill>
              </a:rPr>
              <a:t>V</a:t>
            </a:r>
            <a:r>
              <a:rPr lang="en-US" altLang="zh-TW" sz="1800" baseline="-25000">
                <a:solidFill>
                  <a:srgbClr val="FFFF00"/>
                </a:solidFill>
              </a:rPr>
              <a:t>bi</a:t>
            </a:r>
            <a:r>
              <a:rPr lang="en-US" altLang="zh-TW" sz="1800">
                <a:solidFill>
                  <a:srgbClr val="FFFF00"/>
                </a:solidFill>
              </a:rPr>
              <a:t> :built-in potential</a:t>
            </a:r>
            <a:endParaRPr lang="zh-TW" altLang="en-US" sz="1800">
              <a:solidFill>
                <a:srgbClr val="FFFF00"/>
              </a:solidFill>
            </a:endParaRPr>
          </a:p>
        </p:txBody>
      </p:sp>
      <p:sp>
        <p:nvSpPr>
          <p:cNvPr id="7214" name="矩形 100376"/>
          <p:cNvSpPr>
            <a:spLocks noChangeArrowheads="1"/>
          </p:cNvSpPr>
          <p:nvPr/>
        </p:nvSpPr>
        <p:spPr bwMode="auto">
          <a:xfrm>
            <a:off x="5651500" y="4140200"/>
            <a:ext cx="203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rgbClr val="0066FF"/>
                </a:solidFill>
              </a:rPr>
              <a:t>R :load resistance</a:t>
            </a:r>
            <a:endParaRPr lang="zh-TW" altLang="en-US" sz="1800">
              <a:solidFill>
                <a:srgbClr val="0066FF"/>
              </a:solidFill>
            </a:endParaRPr>
          </a:p>
        </p:txBody>
      </p:sp>
      <p:sp>
        <p:nvSpPr>
          <p:cNvPr id="7215" name="矩形 100377"/>
          <p:cNvSpPr>
            <a:spLocks noChangeArrowheads="1"/>
          </p:cNvSpPr>
          <p:nvPr/>
        </p:nvSpPr>
        <p:spPr bwMode="auto">
          <a:xfrm>
            <a:off x="4427538" y="443706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/>
              <a:t>F :f</a:t>
            </a:r>
            <a:r>
              <a:rPr lang="en-US" altLang="zh-TW" sz="1100"/>
              <a:t>RC</a:t>
            </a:r>
            <a:r>
              <a:rPr lang="en-US" altLang="zh-TW" sz="1800"/>
              <a:t> roll-off factor</a:t>
            </a:r>
            <a:endParaRPr lang="zh-TW" altLang="en-US" sz="1800"/>
          </a:p>
        </p:txBody>
      </p:sp>
      <p:sp>
        <p:nvSpPr>
          <p:cNvPr id="7216" name="矩形 100378"/>
          <p:cNvSpPr>
            <a:spLocks noChangeArrowheads="1"/>
          </p:cNvSpPr>
          <p:nvPr/>
        </p:nvSpPr>
        <p:spPr bwMode="auto">
          <a:xfrm>
            <a:off x="5603875" y="4716463"/>
            <a:ext cx="1685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rgbClr val="0066FF"/>
                </a:solidFill>
              </a:rPr>
              <a:t>E</a:t>
            </a:r>
            <a:r>
              <a:rPr lang="en-US" altLang="zh-TW" sz="1800" baseline="-25000">
                <a:solidFill>
                  <a:srgbClr val="0066FF"/>
                </a:solidFill>
              </a:rPr>
              <a:t>c</a:t>
            </a:r>
            <a:r>
              <a:rPr lang="en-US" altLang="zh-TW" sz="1800">
                <a:solidFill>
                  <a:srgbClr val="0066FF"/>
                </a:solidFill>
              </a:rPr>
              <a:t> :critical field</a:t>
            </a:r>
            <a:endParaRPr lang="zh-TW" altLang="en-US" sz="1800">
              <a:solidFill>
                <a:srgbClr val="0066FF"/>
              </a:solidFill>
            </a:endParaRPr>
          </a:p>
        </p:txBody>
      </p:sp>
      <p:sp>
        <p:nvSpPr>
          <p:cNvPr id="7217" name="矩形 100379"/>
          <p:cNvSpPr>
            <a:spLocks noChangeArrowheads="1"/>
          </p:cNvSpPr>
          <p:nvPr/>
        </p:nvSpPr>
        <p:spPr bwMode="auto">
          <a:xfrm>
            <a:off x="4824413" y="50038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/>
              <a:t>V</a:t>
            </a:r>
            <a:r>
              <a:rPr lang="en-US" altLang="zh-TW" sz="1800" baseline="-25000"/>
              <a:t>e</a:t>
            </a:r>
            <a:r>
              <a:rPr lang="en-US" altLang="zh-TW" sz="1800"/>
              <a:t> : over-shoot drift-velocity</a:t>
            </a:r>
            <a:endParaRPr lang="zh-TW" altLang="en-US" sz="1800"/>
          </a:p>
        </p:txBody>
      </p:sp>
      <p:sp>
        <p:nvSpPr>
          <p:cNvPr id="100383" name="矩形 100382"/>
          <p:cNvSpPr/>
          <p:nvPr/>
        </p:nvSpPr>
        <p:spPr>
          <a:xfrm>
            <a:off x="5773738" y="5291138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800" dirty="0">
                <a:solidFill>
                  <a:srgbClr val="0066FF"/>
                </a:solidFill>
                <a:latin typeface="Symbol"/>
                <a:ea typeface="新細明體"/>
                <a:cs typeface="Times New Roman"/>
              </a:rPr>
              <a:t>e</a:t>
            </a:r>
            <a:r>
              <a:rPr lang="en-US" altLang="zh-TW" sz="1800" dirty="0">
                <a:solidFill>
                  <a:srgbClr val="0066FF"/>
                </a:solidFill>
                <a:latin typeface="Times New Roman"/>
                <a:ea typeface="新細明體"/>
              </a:rPr>
              <a:t> :</a:t>
            </a:r>
            <a:r>
              <a:rPr lang="en-US" altLang="zh-TW" sz="1800" dirty="0">
                <a:solidFill>
                  <a:srgbClr val="0066FF"/>
                </a:solidFill>
                <a:latin typeface="+mj-lt"/>
                <a:ea typeface="新細明體"/>
              </a:rPr>
              <a:t>dielectric constant</a:t>
            </a:r>
            <a:endParaRPr lang="zh-TW" altLang="en-US" sz="1800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7219" name="矩形 100383"/>
          <p:cNvSpPr>
            <a:spLocks noChangeArrowheads="1"/>
          </p:cNvSpPr>
          <p:nvPr/>
        </p:nvSpPr>
        <p:spPr bwMode="auto">
          <a:xfrm>
            <a:off x="4787900" y="558006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/>
              <a:t>D</a:t>
            </a:r>
            <a:r>
              <a:rPr lang="en-US" altLang="zh-TW" sz="1800" baseline="-25000"/>
              <a:t>dep</a:t>
            </a:r>
            <a:r>
              <a:rPr lang="en-US" altLang="zh-TW" sz="1800"/>
              <a:t> :depletion layer thickness</a:t>
            </a:r>
            <a:endParaRPr lang="zh-TW" altLang="en-US" sz="1800"/>
          </a:p>
        </p:txBody>
      </p:sp>
      <p:cxnSp>
        <p:nvCxnSpPr>
          <p:cNvPr id="7220" name="直線單箭頭接點 100385"/>
          <p:cNvCxnSpPr>
            <a:cxnSpLocks noChangeShapeType="1"/>
          </p:cNvCxnSpPr>
          <p:nvPr/>
        </p:nvCxnSpPr>
        <p:spPr bwMode="auto">
          <a:xfrm>
            <a:off x="2081213" y="4932363"/>
            <a:ext cx="107950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 type="arrow" w="med" len="med"/>
            <a:tailEnd type="arrow" w="med" len="med"/>
          </a:ln>
        </p:spPr>
      </p:cxnSp>
      <p:sp>
        <p:nvSpPr>
          <p:cNvPr id="7221" name="文字方塊 111"/>
          <p:cNvSpPr txBox="1">
            <a:spLocks noChangeArrowheads="1"/>
          </p:cNvSpPr>
          <p:nvPr/>
        </p:nvSpPr>
        <p:spPr bwMode="auto">
          <a:xfrm>
            <a:off x="2284413" y="4581525"/>
            <a:ext cx="688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D</a:t>
            </a:r>
            <a:r>
              <a:rPr lang="en-US" altLang="zh-TW" sz="1400" b="1">
                <a:solidFill>
                  <a:srgbClr val="FF0000"/>
                </a:solidFill>
              </a:rPr>
              <a:t>dep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矩形 2"/>
          <p:cNvSpPr>
            <a:spLocks noChangeArrowheads="1"/>
          </p:cNvSpPr>
          <p:nvPr/>
        </p:nvSpPr>
        <p:spPr bwMode="auto">
          <a:xfrm>
            <a:off x="1252538" y="2420938"/>
            <a:ext cx="4256087" cy="8556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318" name="Rectangle 2"/>
          <p:cNvSpPr txBox="1">
            <a:spLocks noChangeArrowheads="1"/>
          </p:cNvSpPr>
          <p:nvPr/>
        </p:nvSpPr>
        <p:spPr bwMode="auto">
          <a:xfrm>
            <a:off x="44608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 dirty="0">
                <a:solidFill>
                  <a:schemeClr val="bg1"/>
                </a:solidFill>
              </a:rPr>
              <a:t>Case I:f</a:t>
            </a:r>
            <a:r>
              <a:rPr lang="en-US" altLang="zh-TW" sz="2800" b="1" dirty="0">
                <a:solidFill>
                  <a:schemeClr val="bg1"/>
                </a:solidFill>
              </a:rPr>
              <a:t>T</a:t>
            </a:r>
            <a:r>
              <a:rPr lang="en-US" altLang="zh-TW" sz="4400" b="1" dirty="0">
                <a:solidFill>
                  <a:schemeClr val="bg1"/>
                </a:solidFill>
              </a:rPr>
              <a:t>&gt;&gt;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3dB (Not sub-THz regime)</a:t>
            </a:r>
            <a:endParaRPr lang="en-US" altLang="zh-TW" sz="4400" b="1" dirty="0">
              <a:solidFill>
                <a:schemeClr val="bg1"/>
              </a:solidFill>
            </a:endParaRPr>
          </a:p>
        </p:txBody>
      </p:sp>
      <p:sp>
        <p:nvSpPr>
          <p:cNvPr id="133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3321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3324" name="文字方塊 19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13325" name="文字方塊 20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13326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73338"/>
            <a:ext cx="947738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3327" name="文字方塊 9"/>
          <p:cNvSpPr txBox="1">
            <a:spLocks noChangeArrowheads="1"/>
          </p:cNvSpPr>
          <p:nvPr/>
        </p:nvSpPr>
        <p:spPr bwMode="auto">
          <a:xfrm>
            <a:off x="4932363" y="2565400"/>
            <a:ext cx="560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tx1"/>
                </a:solidFill>
              </a:rPr>
              <a:t>(3)</a:t>
            </a:r>
            <a:endParaRPr lang="zh-TW" altLang="en-US" sz="2400">
              <a:solidFill>
                <a:schemeClr val="tx1"/>
              </a:solidFill>
            </a:endParaRPr>
          </a:p>
        </p:txBody>
      </p:sp>
      <p:sp>
        <p:nvSpPr>
          <p:cNvPr id="13328" name="文字方塊 24"/>
          <p:cNvSpPr txBox="1">
            <a:spLocks noChangeArrowheads="1"/>
          </p:cNvSpPr>
          <p:nvPr/>
        </p:nvSpPr>
        <p:spPr bwMode="auto">
          <a:xfrm>
            <a:off x="5435600" y="2565400"/>
            <a:ext cx="3830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(Thermal Degradation/Failure)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cxnSp>
        <p:nvCxnSpPr>
          <p:cNvPr id="13329" name="直線單箭頭接點 11"/>
          <p:cNvCxnSpPr>
            <a:cxnSpLocks noChangeShapeType="1"/>
          </p:cNvCxnSpPr>
          <p:nvPr/>
        </p:nvCxnSpPr>
        <p:spPr bwMode="auto">
          <a:xfrm flipV="1">
            <a:off x="2700338" y="1268413"/>
            <a:ext cx="287337" cy="5048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3330" name="直線單箭頭接點 22"/>
          <p:cNvCxnSpPr>
            <a:cxnSpLocks noChangeShapeType="1"/>
          </p:cNvCxnSpPr>
          <p:nvPr/>
        </p:nvCxnSpPr>
        <p:spPr bwMode="auto">
          <a:xfrm flipV="1">
            <a:off x="1258888" y="1268413"/>
            <a:ext cx="288925" cy="5048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331" name="橢圓 23"/>
          <p:cNvSpPr>
            <a:spLocks noChangeArrowheads="1"/>
          </p:cNvSpPr>
          <p:nvPr/>
        </p:nvSpPr>
        <p:spPr bwMode="auto">
          <a:xfrm>
            <a:off x="3132138" y="2236788"/>
            <a:ext cx="431800" cy="336550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332" name="文字方塊 25"/>
          <p:cNvSpPr txBox="1">
            <a:spLocks noChangeArrowheads="1"/>
          </p:cNvSpPr>
          <p:nvPr/>
        </p:nvSpPr>
        <p:spPr bwMode="auto">
          <a:xfrm>
            <a:off x="3563938" y="2524125"/>
            <a:ext cx="8255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FF0000"/>
                </a:solidFill>
              </a:rPr>
              <a:t>Minor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27584" y="3861048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/>
              <a:t>High-bias and </a:t>
            </a:r>
            <a:r>
              <a:rPr lang="en-US" altLang="zh-TW" b="1" i="1" u="sng" dirty="0"/>
              <a:t>g</a:t>
            </a:r>
            <a:r>
              <a:rPr lang="en-US" altLang="zh-TW" b="1" i="1" u="sng" dirty="0" smtClean="0"/>
              <a:t>ood heat-sinking is necessary for high power </a:t>
            </a:r>
            <a:endParaRPr lang="zh-TW" altLang="en-US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2"/>
          <p:cNvSpPr txBox="1">
            <a:spLocks noChangeArrowheads="1"/>
          </p:cNvSpPr>
          <p:nvPr/>
        </p:nvSpPr>
        <p:spPr bwMode="auto">
          <a:xfrm>
            <a:off x="-684584" y="0"/>
            <a:ext cx="102251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 dirty="0">
                <a:solidFill>
                  <a:schemeClr val="bg1"/>
                </a:solidFill>
              </a:rPr>
              <a:t>Case I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: </a:t>
            </a:r>
            <a:r>
              <a:rPr lang="en-US" altLang="zh-TW" sz="4400" b="1" dirty="0" err="1" smtClean="0">
                <a:solidFill>
                  <a:schemeClr val="bg1"/>
                </a:solidFill>
              </a:rPr>
              <a:t>f</a:t>
            </a:r>
            <a:r>
              <a:rPr lang="en-US" altLang="zh-TW" sz="2800" b="1" dirty="0" err="1" smtClean="0">
                <a:solidFill>
                  <a:schemeClr val="bg1"/>
                </a:solidFill>
              </a:rPr>
              <a:t>T</a:t>
            </a:r>
            <a:r>
              <a:rPr lang="en-US" altLang="zh-TW" sz="4400" b="1" dirty="0">
                <a:solidFill>
                  <a:schemeClr val="bg1"/>
                </a:solidFill>
              </a:rPr>
              <a:t>&gt;&gt;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3dB</a:t>
            </a:r>
          </a:p>
          <a:p>
            <a:pPr eaLnBrk="0" hangingPunct="0">
              <a:spcBef>
                <a:spcPct val="0"/>
              </a:spcBef>
            </a:pPr>
            <a:r>
              <a:rPr lang="en-US" altLang="zh-TW" sz="2800" b="1" dirty="0" smtClean="0">
                <a:solidFill>
                  <a:schemeClr val="bg1"/>
                </a:solidFill>
              </a:rPr>
              <a:t> (State-of-the-art High-Power Performance at 15 GHz) </a:t>
            </a:r>
            <a:endParaRPr lang="en-US" altLang="zh-TW" sz="4400" b="1" dirty="0">
              <a:solidFill>
                <a:schemeClr val="bg1"/>
              </a:solidFill>
            </a:endParaRPr>
          </a:p>
        </p:txBody>
      </p:sp>
      <p:sp>
        <p:nvSpPr>
          <p:cNvPr id="143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4345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434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4348" name="矩形 1"/>
          <p:cNvSpPr>
            <a:spLocks noChangeArrowheads="1"/>
          </p:cNvSpPr>
          <p:nvPr/>
        </p:nvSpPr>
        <p:spPr bwMode="auto">
          <a:xfrm>
            <a:off x="304800" y="6324600"/>
            <a:ext cx="7130009" cy="460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200" dirty="0" err="1"/>
              <a:t>Zhi</a:t>
            </a:r>
            <a:r>
              <a:rPr lang="en-US" altLang="zh-TW" sz="1200" dirty="0"/>
              <a:t> Li, Yang Fu, </a:t>
            </a:r>
            <a:r>
              <a:rPr lang="en-US" altLang="zh-TW" sz="1200" dirty="0" err="1"/>
              <a:t>Huapu</a:t>
            </a:r>
            <a:r>
              <a:rPr lang="en-US" altLang="zh-TW" sz="1200" dirty="0"/>
              <a:t> Pan, Andreas </a:t>
            </a:r>
            <a:r>
              <a:rPr lang="en-US" altLang="zh-TW" sz="1200" dirty="0" err="1"/>
              <a:t>Beling</a:t>
            </a:r>
            <a:r>
              <a:rPr lang="en-US" altLang="zh-TW" sz="1200" dirty="0"/>
              <a:t>, Joe C. Campbell, “</a:t>
            </a:r>
            <a:r>
              <a:rPr lang="en-US" altLang="zh-TW" sz="1200" b="1" dirty="0"/>
              <a:t>Photodiode with 0.75 W RF Output Power at 15 GHz</a:t>
            </a:r>
            <a:r>
              <a:rPr lang="en-US" altLang="zh-TW" sz="1200" dirty="0"/>
              <a:t>”, ECOC 2011 </a:t>
            </a:r>
            <a:endParaRPr lang="zh-TW" altLang="en-US" sz="1200" dirty="0"/>
          </a:p>
        </p:txBody>
      </p:sp>
      <p:sp>
        <p:nvSpPr>
          <p:cNvPr id="143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435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7263" y="1412776"/>
            <a:ext cx="465561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文字方塊 15"/>
          <p:cNvSpPr txBox="1">
            <a:spLocks noChangeArrowheads="1"/>
          </p:cNvSpPr>
          <p:nvPr/>
        </p:nvSpPr>
        <p:spPr bwMode="auto">
          <a:xfrm>
            <a:off x="1499746" y="5157192"/>
            <a:ext cx="703269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dirty="0"/>
              <a:t>180mA, 15GHz, 2700mA-GHz under </a:t>
            </a:r>
            <a:r>
              <a:rPr lang="en-US" altLang="zh-TW" sz="2800" dirty="0" smtClean="0"/>
              <a:t>10</a:t>
            </a:r>
            <a:r>
              <a:rPr lang="en-US" altLang="zh-TW" sz="2800" baseline="30000" dirty="0" smtClean="0"/>
              <a:t>o</a:t>
            </a:r>
            <a:r>
              <a:rPr lang="en-US" altLang="zh-TW" sz="2800" dirty="0" smtClean="0"/>
              <a:t>C </a:t>
            </a:r>
          </a:p>
          <a:p>
            <a:endParaRPr lang="en-US" altLang="zh-TW" sz="2800" dirty="0" smtClean="0"/>
          </a:p>
        </p:txBody>
      </p:sp>
      <p:pic>
        <p:nvPicPr>
          <p:cNvPr id="73730" name="Picture 2" descr="Flipchipdio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24744"/>
            <a:ext cx="2705100" cy="2057400"/>
          </a:xfrm>
          <a:prstGeom prst="rect">
            <a:avLst/>
          </a:prstGeom>
          <a:noFill/>
        </p:spPr>
      </p:pic>
      <p:pic>
        <p:nvPicPr>
          <p:cNvPr id="73729" name="Picture 1" descr="Snap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140968"/>
            <a:ext cx="2828925" cy="2105025"/>
          </a:xfrm>
          <a:prstGeom prst="rect">
            <a:avLst/>
          </a:prstGeom>
          <a:noFill/>
        </p:spPr>
      </p:pic>
      <p:sp>
        <p:nvSpPr>
          <p:cNvPr id="21" name="文字方塊 27"/>
          <p:cNvSpPr txBox="1">
            <a:spLocks noChangeArrowheads="1"/>
          </p:cNvSpPr>
          <p:nvPr/>
        </p:nvSpPr>
        <p:spPr bwMode="auto">
          <a:xfrm>
            <a:off x="1907704" y="5661248"/>
            <a:ext cx="57342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But </a:t>
            </a:r>
            <a:r>
              <a:rPr lang="en-US" altLang="zh-TW" sz="2800" b="1" dirty="0">
                <a:solidFill>
                  <a:srgbClr val="FF0000"/>
                </a:solidFill>
              </a:rPr>
              <a:t>how about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Sub-THz </a:t>
            </a:r>
            <a:r>
              <a:rPr lang="en-US" altLang="zh-TW" sz="2800" b="1" dirty="0">
                <a:solidFill>
                  <a:srgbClr val="FF0000"/>
                </a:solidFill>
              </a:rPr>
              <a:t>regime?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2"/>
          <p:cNvSpPr>
            <a:spLocks noChangeArrowheads="1"/>
          </p:cNvSpPr>
          <p:nvPr/>
        </p:nvSpPr>
        <p:spPr bwMode="auto">
          <a:xfrm>
            <a:off x="1252538" y="2420938"/>
            <a:ext cx="4256087" cy="8556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390" name="Rectangle 2"/>
          <p:cNvSpPr txBox="1">
            <a:spLocks noChangeArrowheads="1"/>
          </p:cNvSpPr>
          <p:nvPr/>
        </p:nvSpPr>
        <p:spPr bwMode="auto">
          <a:xfrm>
            <a:off x="44608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 dirty="0">
                <a:solidFill>
                  <a:schemeClr val="bg1"/>
                </a:solidFill>
              </a:rPr>
              <a:t>Case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II:f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T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~f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3dB (Sub-THz Regime)</a:t>
            </a:r>
            <a:endParaRPr lang="en-US" altLang="zh-TW" sz="4400" b="1" dirty="0">
              <a:solidFill>
                <a:schemeClr val="bg1"/>
              </a:solidFill>
            </a:endParaRPr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396" name="文字方塊 19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16397" name="文字方塊 20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1639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73338"/>
            <a:ext cx="947738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399" name="文字方塊 9"/>
          <p:cNvSpPr txBox="1">
            <a:spLocks noChangeArrowheads="1"/>
          </p:cNvSpPr>
          <p:nvPr/>
        </p:nvSpPr>
        <p:spPr bwMode="auto">
          <a:xfrm>
            <a:off x="4932040" y="2492896"/>
            <a:ext cx="560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tx1"/>
                </a:solidFill>
              </a:rPr>
              <a:t>(3)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6400" name="文字方塊 24"/>
          <p:cNvSpPr txBox="1">
            <a:spLocks noChangeArrowheads="1"/>
          </p:cNvSpPr>
          <p:nvPr/>
        </p:nvSpPr>
        <p:spPr bwMode="auto">
          <a:xfrm>
            <a:off x="5435600" y="2565400"/>
            <a:ext cx="3830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(Thermal Degradation/Failure)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16401" name="橢圓 16"/>
          <p:cNvSpPr>
            <a:spLocks noChangeArrowheads="1"/>
          </p:cNvSpPr>
          <p:nvPr/>
        </p:nvSpPr>
        <p:spPr bwMode="auto">
          <a:xfrm>
            <a:off x="3132138" y="2236788"/>
            <a:ext cx="431800" cy="336550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402" name="文字方塊 17"/>
          <p:cNvSpPr txBox="1">
            <a:spLocks noChangeArrowheads="1"/>
          </p:cNvSpPr>
          <p:nvPr/>
        </p:nvSpPr>
        <p:spPr bwMode="auto">
          <a:xfrm>
            <a:off x="3138488" y="2524125"/>
            <a:ext cx="1865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FF0000"/>
                </a:solidFill>
              </a:rPr>
              <a:t>Serious issue!!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19" name="文字方塊 15"/>
          <p:cNvSpPr txBox="1">
            <a:spLocks noChangeArrowheads="1"/>
          </p:cNvSpPr>
          <p:nvPr/>
        </p:nvSpPr>
        <p:spPr bwMode="auto">
          <a:xfrm>
            <a:off x="437" y="3501008"/>
            <a:ext cx="500336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800" dirty="0" smtClean="0"/>
              <a:t>You need a thin UTC-PD to attain sub-THz transient time </a:t>
            </a:r>
          </a:p>
          <a:p>
            <a:endParaRPr lang="en-US" altLang="zh-TW" sz="2800" dirty="0" smtClean="0"/>
          </a:p>
        </p:txBody>
      </p:sp>
      <p:grpSp>
        <p:nvGrpSpPr>
          <p:cNvPr id="30" name="Group 32"/>
          <p:cNvGrpSpPr>
            <a:grpSpLocks/>
          </p:cNvGrpSpPr>
          <p:nvPr/>
        </p:nvGrpSpPr>
        <p:grpSpPr bwMode="auto">
          <a:xfrm>
            <a:off x="4644777" y="4350916"/>
            <a:ext cx="4103687" cy="2030412"/>
            <a:chOff x="4468" y="2187"/>
            <a:chExt cx="2585" cy="1279"/>
          </a:xfrm>
        </p:grpSpPr>
        <p:sp>
          <p:nvSpPr>
            <p:cNvPr id="31" name="Rectangle 3"/>
            <p:cNvSpPr>
              <a:spLocks noChangeAspect="1" noChangeArrowheads="1"/>
            </p:cNvSpPr>
            <p:nvPr/>
          </p:nvSpPr>
          <p:spPr bwMode="auto">
            <a:xfrm>
              <a:off x="4468" y="3112"/>
              <a:ext cx="2585" cy="3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  <a:ea typeface="標楷體" pitchFamily="65" charset="-120"/>
                </a:rPr>
                <a:t>Substrate</a:t>
              </a:r>
            </a:p>
          </p:txBody>
        </p:sp>
        <p:sp>
          <p:nvSpPr>
            <p:cNvPr id="32" name="Rectangle 4"/>
            <p:cNvSpPr>
              <a:spLocks noChangeAspect="1" noChangeArrowheads="1"/>
            </p:cNvSpPr>
            <p:nvPr/>
          </p:nvSpPr>
          <p:spPr bwMode="auto">
            <a:xfrm>
              <a:off x="4468" y="3003"/>
              <a:ext cx="2585" cy="173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99CC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l">
                <a:spcBef>
                  <a:spcPct val="0"/>
                </a:spcBef>
              </a:pPr>
              <a:endParaRPr lang="zh-TW" altLang="en-US" sz="12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5"/>
            <p:cNvSpPr>
              <a:spLocks noChangeAspect="1" noChangeArrowheads="1"/>
            </p:cNvSpPr>
            <p:nvPr/>
          </p:nvSpPr>
          <p:spPr bwMode="auto">
            <a:xfrm>
              <a:off x="5391" y="2786"/>
              <a:ext cx="739" cy="202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34" name="Rectangle 6"/>
            <p:cNvSpPr>
              <a:spLocks noChangeAspect="1" noChangeArrowheads="1"/>
            </p:cNvSpPr>
            <p:nvPr/>
          </p:nvSpPr>
          <p:spPr bwMode="auto">
            <a:xfrm>
              <a:off x="4468" y="2894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5391" y="2614"/>
              <a:ext cx="739" cy="171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36" name="Rectangle 8"/>
            <p:cNvSpPr>
              <a:spLocks noChangeAspect="1" noChangeArrowheads="1"/>
            </p:cNvSpPr>
            <p:nvPr/>
          </p:nvSpPr>
          <p:spPr bwMode="auto">
            <a:xfrm>
              <a:off x="6314" y="2894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37" name="Rectangle 11"/>
            <p:cNvSpPr>
              <a:spLocks noChangeAspect="1" noChangeArrowheads="1"/>
            </p:cNvSpPr>
            <p:nvPr/>
          </p:nvSpPr>
          <p:spPr bwMode="auto">
            <a:xfrm>
              <a:off x="5391" y="2296"/>
              <a:ext cx="739" cy="31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38" name="Rectangle 12"/>
            <p:cNvSpPr>
              <a:spLocks noChangeAspect="1" noChangeArrowheads="1"/>
            </p:cNvSpPr>
            <p:nvPr/>
          </p:nvSpPr>
          <p:spPr bwMode="auto">
            <a:xfrm>
              <a:off x="5391" y="2187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3"/>
          <p:cNvGrpSpPr>
            <a:grpSpLocks/>
          </p:cNvGrpSpPr>
          <p:nvPr/>
        </p:nvGrpSpPr>
        <p:grpSpPr bwMode="auto">
          <a:xfrm>
            <a:off x="4644777" y="3717503"/>
            <a:ext cx="4103687" cy="2649538"/>
            <a:chOff x="1429" y="1661"/>
            <a:chExt cx="2585" cy="1669"/>
          </a:xfrm>
        </p:grpSpPr>
        <p:sp>
          <p:nvSpPr>
            <p:cNvPr id="40" name="Rectangle 3"/>
            <p:cNvSpPr>
              <a:spLocks noChangeAspect="1" noChangeArrowheads="1"/>
            </p:cNvSpPr>
            <p:nvPr/>
          </p:nvSpPr>
          <p:spPr bwMode="auto">
            <a:xfrm>
              <a:off x="1429" y="2976"/>
              <a:ext cx="2585" cy="3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  <a:ea typeface="標楷體" pitchFamily="65" charset="-120"/>
                </a:rPr>
                <a:t>Substrate</a:t>
              </a:r>
            </a:p>
          </p:txBody>
        </p:sp>
        <p:sp>
          <p:nvSpPr>
            <p:cNvPr id="41" name="Rectangle 4"/>
            <p:cNvSpPr>
              <a:spLocks noChangeAspect="1" noChangeArrowheads="1"/>
            </p:cNvSpPr>
            <p:nvPr/>
          </p:nvSpPr>
          <p:spPr bwMode="auto">
            <a:xfrm>
              <a:off x="1429" y="2867"/>
              <a:ext cx="2585" cy="173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99CC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l">
                <a:spcBef>
                  <a:spcPct val="0"/>
                </a:spcBef>
              </a:pPr>
              <a:endParaRPr lang="zh-TW" altLang="en-US" sz="12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" name="Rectangle 5"/>
            <p:cNvSpPr>
              <a:spLocks noChangeAspect="1" noChangeArrowheads="1"/>
            </p:cNvSpPr>
            <p:nvPr/>
          </p:nvSpPr>
          <p:spPr bwMode="auto">
            <a:xfrm>
              <a:off x="2352" y="2650"/>
              <a:ext cx="739" cy="202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43" name="Rectangle 6"/>
            <p:cNvSpPr>
              <a:spLocks noChangeAspect="1" noChangeArrowheads="1"/>
            </p:cNvSpPr>
            <p:nvPr/>
          </p:nvSpPr>
          <p:spPr bwMode="auto">
            <a:xfrm>
              <a:off x="1429" y="2758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2352" y="2069"/>
              <a:ext cx="739" cy="580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45" name="Rectangle 8"/>
            <p:cNvSpPr>
              <a:spLocks noChangeAspect="1" noChangeArrowheads="1"/>
            </p:cNvSpPr>
            <p:nvPr/>
          </p:nvSpPr>
          <p:spPr bwMode="auto">
            <a:xfrm>
              <a:off x="3275" y="2758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46" name="Rectangle 11"/>
            <p:cNvSpPr>
              <a:spLocks noChangeAspect="1" noChangeArrowheads="1"/>
            </p:cNvSpPr>
            <p:nvPr/>
          </p:nvSpPr>
          <p:spPr bwMode="auto">
            <a:xfrm>
              <a:off x="2352" y="1752"/>
              <a:ext cx="739" cy="31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47" name="Rectangle 12"/>
            <p:cNvSpPr>
              <a:spLocks noChangeAspect="1" noChangeArrowheads="1"/>
            </p:cNvSpPr>
            <p:nvPr/>
          </p:nvSpPr>
          <p:spPr bwMode="auto">
            <a:xfrm>
              <a:off x="2352" y="1661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2"/>
          <p:cNvSpPr>
            <a:spLocks noChangeArrowheads="1"/>
          </p:cNvSpPr>
          <p:nvPr/>
        </p:nvSpPr>
        <p:spPr bwMode="auto">
          <a:xfrm>
            <a:off x="1252538" y="2420938"/>
            <a:ext cx="4256087" cy="8556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390" name="Rectangle 2"/>
          <p:cNvSpPr txBox="1">
            <a:spLocks noChangeArrowheads="1"/>
          </p:cNvSpPr>
          <p:nvPr/>
        </p:nvSpPr>
        <p:spPr bwMode="auto">
          <a:xfrm>
            <a:off x="44608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 dirty="0">
                <a:solidFill>
                  <a:schemeClr val="bg1"/>
                </a:solidFill>
              </a:rPr>
              <a:t>Case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II:f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T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~f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3dB (Sub-THz Regime)</a:t>
            </a:r>
            <a:endParaRPr lang="en-US" altLang="zh-TW" sz="4400" b="1" dirty="0">
              <a:solidFill>
                <a:schemeClr val="bg1"/>
              </a:solidFill>
            </a:endParaRPr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396" name="文字方塊 19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16397" name="文字方塊 20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1639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73338"/>
            <a:ext cx="947738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399" name="文字方塊 9"/>
          <p:cNvSpPr txBox="1">
            <a:spLocks noChangeArrowheads="1"/>
          </p:cNvSpPr>
          <p:nvPr/>
        </p:nvSpPr>
        <p:spPr bwMode="auto">
          <a:xfrm>
            <a:off x="4932040" y="2492896"/>
            <a:ext cx="560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tx1"/>
                </a:solidFill>
              </a:rPr>
              <a:t>(3)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6400" name="文字方塊 24"/>
          <p:cNvSpPr txBox="1">
            <a:spLocks noChangeArrowheads="1"/>
          </p:cNvSpPr>
          <p:nvPr/>
        </p:nvSpPr>
        <p:spPr bwMode="auto">
          <a:xfrm>
            <a:off x="5435600" y="2565400"/>
            <a:ext cx="3830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(Thermal Degradation/Failure)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16401" name="橢圓 16"/>
          <p:cNvSpPr>
            <a:spLocks noChangeArrowheads="1"/>
          </p:cNvSpPr>
          <p:nvPr/>
        </p:nvSpPr>
        <p:spPr bwMode="auto">
          <a:xfrm>
            <a:off x="3132138" y="2236788"/>
            <a:ext cx="431800" cy="336550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402" name="文字方塊 17"/>
          <p:cNvSpPr txBox="1">
            <a:spLocks noChangeArrowheads="1"/>
          </p:cNvSpPr>
          <p:nvPr/>
        </p:nvSpPr>
        <p:spPr bwMode="auto">
          <a:xfrm>
            <a:off x="3138488" y="2524125"/>
            <a:ext cx="1865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FF0000"/>
                </a:solidFill>
              </a:rPr>
              <a:t>Serious issue!!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19" name="文字方塊 15"/>
          <p:cNvSpPr txBox="1">
            <a:spLocks noChangeArrowheads="1"/>
          </p:cNvSpPr>
          <p:nvPr/>
        </p:nvSpPr>
        <p:spPr bwMode="auto">
          <a:xfrm>
            <a:off x="437" y="3501008"/>
            <a:ext cx="500336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800" dirty="0" smtClean="0"/>
              <a:t>You need a thin UTC-PD to attain sub-THz transient time </a:t>
            </a:r>
          </a:p>
          <a:p>
            <a:endParaRPr lang="en-US" altLang="zh-TW" sz="2800" dirty="0" smtClean="0"/>
          </a:p>
        </p:txBody>
      </p:sp>
      <p:sp>
        <p:nvSpPr>
          <p:cNvPr id="20" name="文字方塊 15"/>
          <p:cNvSpPr txBox="1">
            <a:spLocks noChangeArrowheads="1"/>
          </p:cNvSpPr>
          <p:nvPr/>
        </p:nvSpPr>
        <p:spPr bwMode="auto">
          <a:xfrm>
            <a:off x="1" y="4581128"/>
            <a:ext cx="4876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800" dirty="0" smtClean="0"/>
              <a:t>Also, you need a small size to sustain a sub-THz RC-limited bandwidth</a:t>
            </a:r>
          </a:p>
        </p:txBody>
      </p:sp>
      <p:grpSp>
        <p:nvGrpSpPr>
          <p:cNvPr id="48" name="Group 56"/>
          <p:cNvGrpSpPr>
            <a:grpSpLocks/>
          </p:cNvGrpSpPr>
          <p:nvPr/>
        </p:nvGrpSpPr>
        <p:grpSpPr bwMode="auto">
          <a:xfrm>
            <a:off x="4717604" y="4412556"/>
            <a:ext cx="4103687" cy="1882775"/>
            <a:chOff x="3017" y="2099"/>
            <a:chExt cx="2585" cy="1186"/>
          </a:xfrm>
        </p:grpSpPr>
        <p:sp>
          <p:nvSpPr>
            <p:cNvPr id="49" name="Rectangle 3"/>
            <p:cNvSpPr>
              <a:spLocks noChangeAspect="1" noChangeArrowheads="1"/>
            </p:cNvSpPr>
            <p:nvPr/>
          </p:nvSpPr>
          <p:spPr bwMode="auto">
            <a:xfrm>
              <a:off x="3017" y="2931"/>
              <a:ext cx="2585" cy="3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  <a:ea typeface="標楷體" pitchFamily="65" charset="-120"/>
                </a:rPr>
                <a:t>Substrate</a:t>
              </a:r>
            </a:p>
          </p:txBody>
        </p:sp>
        <p:sp>
          <p:nvSpPr>
            <p:cNvPr id="50" name="Rectangle 4"/>
            <p:cNvSpPr>
              <a:spLocks noChangeAspect="1" noChangeArrowheads="1"/>
            </p:cNvSpPr>
            <p:nvPr/>
          </p:nvSpPr>
          <p:spPr bwMode="auto">
            <a:xfrm>
              <a:off x="3017" y="2822"/>
              <a:ext cx="2585" cy="173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99CC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l">
                <a:spcBef>
                  <a:spcPct val="0"/>
                </a:spcBef>
              </a:pPr>
              <a:endParaRPr lang="zh-TW" altLang="en-US" sz="12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5"/>
            <p:cNvSpPr>
              <a:spLocks noChangeAspect="1" noChangeArrowheads="1"/>
            </p:cNvSpPr>
            <p:nvPr/>
          </p:nvSpPr>
          <p:spPr bwMode="auto">
            <a:xfrm>
              <a:off x="4105" y="2605"/>
              <a:ext cx="408" cy="202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52" name="Rectangle 6"/>
            <p:cNvSpPr>
              <a:spLocks noChangeAspect="1" noChangeArrowheads="1"/>
            </p:cNvSpPr>
            <p:nvPr/>
          </p:nvSpPr>
          <p:spPr bwMode="auto">
            <a:xfrm>
              <a:off x="3017" y="2713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53" name="Rectangle 7"/>
            <p:cNvSpPr>
              <a:spLocks noChangeArrowheads="1"/>
            </p:cNvSpPr>
            <p:nvPr/>
          </p:nvSpPr>
          <p:spPr bwMode="auto">
            <a:xfrm>
              <a:off x="4105" y="2454"/>
              <a:ext cx="408" cy="150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54" name="Rectangle 8"/>
            <p:cNvSpPr>
              <a:spLocks noChangeAspect="1" noChangeArrowheads="1"/>
            </p:cNvSpPr>
            <p:nvPr/>
          </p:nvSpPr>
          <p:spPr bwMode="auto">
            <a:xfrm>
              <a:off x="4863" y="2713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55" name="Rectangle 11"/>
            <p:cNvSpPr>
              <a:spLocks noChangeAspect="1" noChangeArrowheads="1"/>
            </p:cNvSpPr>
            <p:nvPr/>
          </p:nvSpPr>
          <p:spPr bwMode="auto">
            <a:xfrm>
              <a:off x="4105" y="2160"/>
              <a:ext cx="408" cy="31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56" name="Rectangle 12"/>
            <p:cNvSpPr>
              <a:spLocks noChangeAspect="1" noChangeArrowheads="1"/>
            </p:cNvSpPr>
            <p:nvPr/>
          </p:nvSpPr>
          <p:spPr bwMode="auto">
            <a:xfrm>
              <a:off x="4104" y="2099"/>
              <a:ext cx="409" cy="60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47"/>
          <p:cNvGrpSpPr>
            <a:grpSpLocks/>
          </p:cNvGrpSpPr>
          <p:nvPr/>
        </p:nvGrpSpPr>
        <p:grpSpPr bwMode="auto">
          <a:xfrm>
            <a:off x="4716016" y="4293493"/>
            <a:ext cx="4103688" cy="2030413"/>
            <a:chOff x="4468" y="2187"/>
            <a:chExt cx="2585" cy="1279"/>
          </a:xfrm>
        </p:grpSpPr>
        <p:sp>
          <p:nvSpPr>
            <p:cNvPr id="58" name="Rectangle 3"/>
            <p:cNvSpPr>
              <a:spLocks noChangeAspect="1" noChangeArrowheads="1"/>
            </p:cNvSpPr>
            <p:nvPr/>
          </p:nvSpPr>
          <p:spPr bwMode="auto">
            <a:xfrm>
              <a:off x="4468" y="3112"/>
              <a:ext cx="2585" cy="3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  <a:ea typeface="標楷體" pitchFamily="65" charset="-120"/>
                </a:rPr>
                <a:t>Substrate</a:t>
              </a:r>
            </a:p>
          </p:txBody>
        </p:sp>
        <p:sp>
          <p:nvSpPr>
            <p:cNvPr id="59" name="Rectangle 4"/>
            <p:cNvSpPr>
              <a:spLocks noChangeAspect="1" noChangeArrowheads="1"/>
            </p:cNvSpPr>
            <p:nvPr/>
          </p:nvSpPr>
          <p:spPr bwMode="auto">
            <a:xfrm>
              <a:off x="4468" y="3003"/>
              <a:ext cx="2585" cy="173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99CC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l">
                <a:spcBef>
                  <a:spcPct val="0"/>
                </a:spcBef>
              </a:pPr>
              <a:endParaRPr lang="zh-TW" altLang="en-US" sz="12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5"/>
            <p:cNvSpPr>
              <a:spLocks noChangeAspect="1" noChangeArrowheads="1"/>
            </p:cNvSpPr>
            <p:nvPr/>
          </p:nvSpPr>
          <p:spPr bwMode="auto">
            <a:xfrm>
              <a:off x="5391" y="2786"/>
              <a:ext cx="739" cy="202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61" name="Rectangle 6"/>
            <p:cNvSpPr>
              <a:spLocks noChangeAspect="1" noChangeArrowheads="1"/>
            </p:cNvSpPr>
            <p:nvPr/>
          </p:nvSpPr>
          <p:spPr bwMode="auto">
            <a:xfrm>
              <a:off x="4468" y="2894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5391" y="2614"/>
              <a:ext cx="739" cy="171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63" name="Rectangle 8"/>
            <p:cNvSpPr>
              <a:spLocks noChangeAspect="1" noChangeArrowheads="1"/>
            </p:cNvSpPr>
            <p:nvPr/>
          </p:nvSpPr>
          <p:spPr bwMode="auto">
            <a:xfrm>
              <a:off x="6314" y="2894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64" name="Rectangle 11"/>
            <p:cNvSpPr>
              <a:spLocks noChangeAspect="1" noChangeArrowheads="1"/>
            </p:cNvSpPr>
            <p:nvPr/>
          </p:nvSpPr>
          <p:spPr bwMode="auto">
            <a:xfrm>
              <a:off x="5391" y="2296"/>
              <a:ext cx="739" cy="31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65" name="Rectangle 12"/>
            <p:cNvSpPr>
              <a:spLocks noChangeAspect="1" noChangeArrowheads="1"/>
            </p:cNvSpPr>
            <p:nvPr/>
          </p:nvSpPr>
          <p:spPr bwMode="auto">
            <a:xfrm>
              <a:off x="5391" y="2187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</p:grpSp>
      <p:sp>
        <p:nvSpPr>
          <p:cNvPr id="66" name="Line 57"/>
          <p:cNvSpPr>
            <a:spLocks noChangeShapeType="1"/>
          </p:cNvSpPr>
          <p:nvPr/>
        </p:nvSpPr>
        <p:spPr bwMode="auto">
          <a:xfrm>
            <a:off x="5292279" y="4869756"/>
            <a:ext cx="1008062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58"/>
          <p:cNvSpPr>
            <a:spLocks noChangeShapeType="1"/>
          </p:cNvSpPr>
          <p:nvPr/>
        </p:nvSpPr>
        <p:spPr bwMode="auto">
          <a:xfrm flipH="1">
            <a:off x="7163941" y="4869756"/>
            <a:ext cx="1368425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5219256" y="3140968"/>
            <a:ext cx="3121027" cy="1655763"/>
            <a:chOff x="3333" y="1298"/>
            <a:chExt cx="1966" cy="1043"/>
          </a:xfrm>
        </p:grpSpPr>
        <p:sp>
          <p:nvSpPr>
            <p:cNvPr id="69" name="Freeform 62"/>
            <p:cNvSpPr>
              <a:spLocks/>
            </p:cNvSpPr>
            <p:nvPr/>
          </p:nvSpPr>
          <p:spPr bwMode="auto">
            <a:xfrm rot="-1735383">
              <a:off x="3826" y="1706"/>
              <a:ext cx="233" cy="635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0" name="Freeform 63"/>
            <p:cNvSpPr>
              <a:spLocks/>
            </p:cNvSpPr>
            <p:nvPr/>
          </p:nvSpPr>
          <p:spPr bwMode="auto">
            <a:xfrm rot="-490977">
              <a:off x="4111" y="1706"/>
              <a:ext cx="233" cy="590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" name="Freeform 64"/>
            <p:cNvSpPr>
              <a:spLocks/>
            </p:cNvSpPr>
            <p:nvPr/>
          </p:nvSpPr>
          <p:spPr bwMode="auto">
            <a:xfrm rot="606917">
              <a:off x="4338" y="1661"/>
              <a:ext cx="233" cy="635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2" name="Freeform 65"/>
            <p:cNvSpPr>
              <a:spLocks/>
            </p:cNvSpPr>
            <p:nvPr/>
          </p:nvSpPr>
          <p:spPr bwMode="auto">
            <a:xfrm rot="1857328">
              <a:off x="4635" y="1671"/>
              <a:ext cx="233" cy="644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" name="Text Box 66"/>
            <p:cNvSpPr txBox="1">
              <a:spLocks noChangeArrowheads="1"/>
            </p:cNvSpPr>
            <p:nvPr/>
          </p:nvSpPr>
          <p:spPr bwMode="auto">
            <a:xfrm>
              <a:off x="3333" y="1298"/>
              <a:ext cx="196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Device Heating</a:t>
              </a:r>
              <a:endParaRPr lang="en-US" altLang="zh-TW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3281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3600" b="1" dirty="0" smtClean="0">
                <a:solidFill>
                  <a:schemeClr val="bg1"/>
                </a:solidFill>
              </a:rPr>
              <a:t>Miniaturized PD: Heat is the killer !!  </a:t>
            </a:r>
            <a:endParaRPr lang="en-US" altLang="zh-TW" sz="3600" b="1" dirty="0">
              <a:solidFill>
                <a:schemeClr val="bg1"/>
              </a:solidFill>
            </a:endParaRP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22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22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227" name="文字方塊 14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9228" name="文字方塊 17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9229" name="文字方塊 42"/>
          <p:cNvSpPr txBox="1">
            <a:spLocks noChangeArrowheads="1"/>
          </p:cNvSpPr>
          <p:nvPr/>
        </p:nvSpPr>
        <p:spPr bwMode="auto">
          <a:xfrm>
            <a:off x="5435600" y="2668588"/>
            <a:ext cx="3830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(Thermal Degradation/Failure)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923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" y="2668588"/>
            <a:ext cx="4276725" cy="3168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231" name="文字方塊 25"/>
          <p:cNvSpPr txBox="1">
            <a:spLocks noChangeArrowheads="1"/>
          </p:cNvSpPr>
          <p:nvPr/>
        </p:nvSpPr>
        <p:spPr bwMode="auto">
          <a:xfrm>
            <a:off x="1763713" y="3879850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500K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9232" name="文字方塊 27"/>
          <p:cNvSpPr txBox="1">
            <a:spLocks noChangeArrowheads="1"/>
          </p:cNvSpPr>
          <p:nvPr/>
        </p:nvSpPr>
        <p:spPr bwMode="auto">
          <a:xfrm>
            <a:off x="2268538" y="2924175"/>
            <a:ext cx="7985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0033CC"/>
                </a:solidFill>
              </a:rPr>
              <a:t>300K</a:t>
            </a:r>
            <a:endParaRPr lang="zh-TW" altLang="en-US" sz="2000" b="1">
              <a:solidFill>
                <a:srgbClr val="0033CC"/>
              </a:solidFill>
            </a:endParaRPr>
          </a:p>
        </p:txBody>
      </p:sp>
      <p:sp>
        <p:nvSpPr>
          <p:cNvPr id="9233" name="矩形 1"/>
          <p:cNvSpPr>
            <a:spLocks noChangeArrowheads="1"/>
          </p:cNvSpPr>
          <p:nvPr/>
        </p:nvSpPr>
        <p:spPr bwMode="auto">
          <a:xfrm>
            <a:off x="2559050" y="6581775"/>
            <a:ext cx="4572000" cy="276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 dirty="0"/>
              <a:t>Fawcett, W. and G. Hill, </a:t>
            </a:r>
            <a:r>
              <a:rPr lang="en-US" altLang="zh-TW" sz="1200" i="1" dirty="0"/>
              <a:t>Electron. </a:t>
            </a:r>
            <a:r>
              <a:rPr lang="en-US" altLang="zh-TW" sz="1200" i="1" dirty="0" err="1"/>
              <a:t>Lett</a:t>
            </a:r>
            <a:r>
              <a:rPr lang="en-US" altLang="zh-TW" sz="1200" dirty="0"/>
              <a:t> </a:t>
            </a:r>
            <a:r>
              <a:rPr lang="en-US" altLang="zh-TW" sz="1200" b="1" dirty="0"/>
              <a:t>11</a:t>
            </a:r>
            <a:r>
              <a:rPr lang="en-US" altLang="zh-TW" sz="1200" dirty="0"/>
              <a:t>, 4 (1975) 80-81.</a:t>
            </a:r>
            <a:endParaRPr lang="zh-TW" altLang="en-US" sz="1200" dirty="0"/>
          </a:p>
        </p:txBody>
      </p:sp>
      <p:cxnSp>
        <p:nvCxnSpPr>
          <p:cNvPr id="9234" name="直線單箭頭接點 7"/>
          <p:cNvCxnSpPr>
            <a:cxnSpLocks noChangeShapeType="1"/>
          </p:cNvCxnSpPr>
          <p:nvPr/>
        </p:nvCxnSpPr>
        <p:spPr bwMode="auto">
          <a:xfrm>
            <a:off x="3455988" y="3141663"/>
            <a:ext cx="0" cy="147161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9235" name="文字方塊 2"/>
          <p:cNvSpPr txBox="1">
            <a:spLocks noChangeArrowheads="1"/>
          </p:cNvSpPr>
          <p:nvPr/>
        </p:nvSpPr>
        <p:spPr bwMode="auto">
          <a:xfrm>
            <a:off x="1552575" y="4727575"/>
            <a:ext cx="3019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 b="1">
                <a:solidFill>
                  <a:srgbClr val="FF0000"/>
                </a:solidFill>
              </a:rPr>
              <a:t>Serious Degradation on Overshoot Drift Velocity!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grpSp>
        <p:nvGrpSpPr>
          <p:cNvPr id="20" name="Group 56"/>
          <p:cNvGrpSpPr>
            <a:grpSpLocks/>
          </p:cNvGrpSpPr>
          <p:nvPr/>
        </p:nvGrpSpPr>
        <p:grpSpPr bwMode="auto">
          <a:xfrm>
            <a:off x="4789488" y="4354537"/>
            <a:ext cx="4103687" cy="1882775"/>
            <a:chOff x="3017" y="2099"/>
            <a:chExt cx="2585" cy="1186"/>
          </a:xfrm>
        </p:grpSpPr>
        <p:sp>
          <p:nvSpPr>
            <p:cNvPr id="21" name="Rectangle 3"/>
            <p:cNvSpPr>
              <a:spLocks noChangeAspect="1" noChangeArrowheads="1"/>
            </p:cNvSpPr>
            <p:nvPr/>
          </p:nvSpPr>
          <p:spPr bwMode="auto">
            <a:xfrm>
              <a:off x="3017" y="2931"/>
              <a:ext cx="2585" cy="3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  <a:ea typeface="標楷體" pitchFamily="65" charset="-120"/>
                </a:rPr>
                <a:t>Substrate</a:t>
              </a:r>
            </a:p>
          </p:txBody>
        </p:sp>
        <p:sp>
          <p:nvSpPr>
            <p:cNvPr id="22" name="Rectangle 4"/>
            <p:cNvSpPr>
              <a:spLocks noChangeAspect="1" noChangeArrowheads="1"/>
            </p:cNvSpPr>
            <p:nvPr/>
          </p:nvSpPr>
          <p:spPr bwMode="auto">
            <a:xfrm>
              <a:off x="3017" y="2822"/>
              <a:ext cx="2585" cy="173"/>
            </a:xfrm>
            <a:prstGeom prst="rect">
              <a:avLst/>
            </a:prstGeom>
            <a:gradFill rotWithShape="1">
              <a:gsLst>
                <a:gs pos="0">
                  <a:srgbClr val="FFCC66"/>
                </a:gs>
                <a:gs pos="100000">
                  <a:srgbClr val="99CC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l">
                <a:spcBef>
                  <a:spcPct val="0"/>
                </a:spcBef>
              </a:pPr>
              <a:endParaRPr lang="zh-TW" altLang="en-US" sz="12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5"/>
            <p:cNvSpPr>
              <a:spLocks noChangeAspect="1" noChangeArrowheads="1"/>
            </p:cNvSpPr>
            <p:nvPr/>
          </p:nvSpPr>
          <p:spPr bwMode="auto">
            <a:xfrm>
              <a:off x="4105" y="2605"/>
              <a:ext cx="408" cy="202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4" name="Rectangle 6"/>
            <p:cNvSpPr>
              <a:spLocks noChangeAspect="1" noChangeArrowheads="1"/>
            </p:cNvSpPr>
            <p:nvPr/>
          </p:nvSpPr>
          <p:spPr bwMode="auto">
            <a:xfrm>
              <a:off x="3017" y="2713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4105" y="2454"/>
              <a:ext cx="408" cy="150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26" name="Rectangle 8"/>
            <p:cNvSpPr>
              <a:spLocks noChangeAspect="1" noChangeArrowheads="1"/>
            </p:cNvSpPr>
            <p:nvPr/>
          </p:nvSpPr>
          <p:spPr bwMode="auto">
            <a:xfrm>
              <a:off x="4863" y="2713"/>
              <a:ext cx="739" cy="10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  <p:sp>
          <p:nvSpPr>
            <p:cNvPr id="27" name="Rectangle 11"/>
            <p:cNvSpPr>
              <a:spLocks noChangeAspect="1" noChangeArrowheads="1"/>
            </p:cNvSpPr>
            <p:nvPr/>
          </p:nvSpPr>
          <p:spPr bwMode="auto">
            <a:xfrm>
              <a:off x="4105" y="2160"/>
              <a:ext cx="408" cy="318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r>
                <a:rPr lang="en-US" altLang="zh-TW" sz="16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8" name="Rectangle 12"/>
            <p:cNvSpPr>
              <a:spLocks noChangeAspect="1" noChangeArrowheads="1"/>
            </p:cNvSpPr>
            <p:nvPr/>
          </p:nvSpPr>
          <p:spPr bwMode="auto">
            <a:xfrm>
              <a:off x="4104" y="2099"/>
              <a:ext cx="409" cy="60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spcBef>
                  <a:spcPct val="0"/>
                </a:spcBef>
              </a:pPr>
              <a:endParaRPr lang="zh-TW" altLang="zh-TW" sz="1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67"/>
          <p:cNvGrpSpPr>
            <a:grpSpLocks/>
          </p:cNvGrpSpPr>
          <p:nvPr/>
        </p:nvGrpSpPr>
        <p:grpSpPr bwMode="auto">
          <a:xfrm>
            <a:off x="5291140" y="3082949"/>
            <a:ext cx="3121027" cy="1655763"/>
            <a:chOff x="3333" y="1298"/>
            <a:chExt cx="1966" cy="1043"/>
          </a:xfrm>
        </p:grpSpPr>
        <p:sp>
          <p:nvSpPr>
            <p:cNvPr id="30" name="Freeform 62"/>
            <p:cNvSpPr>
              <a:spLocks/>
            </p:cNvSpPr>
            <p:nvPr/>
          </p:nvSpPr>
          <p:spPr bwMode="auto">
            <a:xfrm rot="-1735383">
              <a:off x="3826" y="1706"/>
              <a:ext cx="233" cy="635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Freeform 63"/>
            <p:cNvSpPr>
              <a:spLocks/>
            </p:cNvSpPr>
            <p:nvPr/>
          </p:nvSpPr>
          <p:spPr bwMode="auto">
            <a:xfrm rot="-490977">
              <a:off x="4111" y="1706"/>
              <a:ext cx="233" cy="590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Freeform 64"/>
            <p:cNvSpPr>
              <a:spLocks/>
            </p:cNvSpPr>
            <p:nvPr/>
          </p:nvSpPr>
          <p:spPr bwMode="auto">
            <a:xfrm rot="606917">
              <a:off x="4338" y="1661"/>
              <a:ext cx="233" cy="635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" name="Freeform 65"/>
            <p:cNvSpPr>
              <a:spLocks/>
            </p:cNvSpPr>
            <p:nvPr/>
          </p:nvSpPr>
          <p:spPr bwMode="auto">
            <a:xfrm rot="1857328">
              <a:off x="4635" y="1671"/>
              <a:ext cx="233" cy="644"/>
            </a:xfrm>
            <a:custGeom>
              <a:avLst/>
              <a:gdLst>
                <a:gd name="T0" fmla="*/ 226 w 233"/>
                <a:gd name="T1" fmla="*/ 0 h 363"/>
                <a:gd name="T2" fmla="*/ 0 w 233"/>
                <a:gd name="T3" fmla="*/ 45 h 363"/>
                <a:gd name="T4" fmla="*/ 226 w 233"/>
                <a:gd name="T5" fmla="*/ 136 h 363"/>
                <a:gd name="T6" fmla="*/ 45 w 233"/>
                <a:gd name="T7" fmla="*/ 181 h 363"/>
                <a:gd name="T8" fmla="*/ 181 w 233"/>
                <a:gd name="T9" fmla="*/ 227 h 363"/>
                <a:gd name="T10" fmla="*/ 45 w 233"/>
                <a:gd name="T11" fmla="*/ 272 h 363"/>
                <a:gd name="T12" fmla="*/ 181 w 233"/>
                <a:gd name="T13" fmla="*/ 318 h 363"/>
                <a:gd name="T14" fmla="*/ 90 w 233"/>
                <a:gd name="T15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363">
                  <a:moveTo>
                    <a:pt x="226" y="0"/>
                  </a:moveTo>
                  <a:cubicBezTo>
                    <a:pt x="113" y="11"/>
                    <a:pt x="0" y="22"/>
                    <a:pt x="0" y="45"/>
                  </a:cubicBezTo>
                  <a:cubicBezTo>
                    <a:pt x="0" y="68"/>
                    <a:pt x="219" y="113"/>
                    <a:pt x="226" y="136"/>
                  </a:cubicBezTo>
                  <a:cubicBezTo>
                    <a:pt x="233" y="159"/>
                    <a:pt x="52" y="166"/>
                    <a:pt x="45" y="181"/>
                  </a:cubicBezTo>
                  <a:cubicBezTo>
                    <a:pt x="38" y="196"/>
                    <a:pt x="181" y="212"/>
                    <a:pt x="181" y="227"/>
                  </a:cubicBezTo>
                  <a:cubicBezTo>
                    <a:pt x="181" y="242"/>
                    <a:pt x="45" y="257"/>
                    <a:pt x="45" y="272"/>
                  </a:cubicBezTo>
                  <a:cubicBezTo>
                    <a:pt x="45" y="287"/>
                    <a:pt x="174" y="303"/>
                    <a:pt x="181" y="318"/>
                  </a:cubicBezTo>
                  <a:cubicBezTo>
                    <a:pt x="188" y="333"/>
                    <a:pt x="139" y="348"/>
                    <a:pt x="90" y="363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Text Box 66"/>
            <p:cNvSpPr txBox="1">
              <a:spLocks noChangeArrowheads="1"/>
            </p:cNvSpPr>
            <p:nvPr/>
          </p:nvSpPr>
          <p:spPr bwMode="auto">
            <a:xfrm>
              <a:off x="3333" y="1298"/>
              <a:ext cx="196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Device Heating</a:t>
              </a:r>
              <a:endParaRPr lang="en-US" altLang="zh-TW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3"/>
          <p:cNvSpPr>
            <a:spLocks noChangeArrowheads="1"/>
          </p:cNvSpPr>
          <p:nvPr/>
        </p:nvSpPr>
        <p:spPr bwMode="auto">
          <a:xfrm>
            <a:off x="0" y="-26988"/>
            <a:ext cx="3455988" cy="1052513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461" name="Rectangle 2"/>
          <p:cNvSpPr txBox="1">
            <a:spLocks noChangeArrowheads="1"/>
          </p:cNvSpPr>
          <p:nvPr/>
        </p:nvSpPr>
        <p:spPr bwMode="auto">
          <a:xfrm>
            <a:off x="446088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3600" b="1" dirty="0" smtClean="0">
                <a:solidFill>
                  <a:schemeClr val="bg1"/>
                </a:solidFill>
              </a:rPr>
              <a:t>Sub-THz regime: High-Bias Works ?</a:t>
            </a:r>
            <a:endParaRPr lang="en-US" altLang="zh-TW" sz="3600" b="1" dirty="0">
              <a:solidFill>
                <a:schemeClr val="bg1"/>
              </a:solidFill>
            </a:endParaRPr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96975"/>
            <a:ext cx="4419600" cy="4408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9467" name="矩形 1"/>
          <p:cNvSpPr>
            <a:spLocks noChangeArrowheads="1"/>
          </p:cNvSpPr>
          <p:nvPr/>
        </p:nvSpPr>
        <p:spPr bwMode="auto">
          <a:xfrm>
            <a:off x="0" y="6344017"/>
            <a:ext cx="7380311" cy="46935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700" dirty="0"/>
              <a:t>H. Ito, T. </a:t>
            </a:r>
            <a:r>
              <a:rPr lang="en-US" altLang="zh-TW" sz="700" dirty="0" err="1"/>
              <a:t>Furuta</a:t>
            </a:r>
            <a:r>
              <a:rPr lang="en-US" altLang="zh-TW" sz="700" dirty="0"/>
              <a:t>, S. Kodama and T. </a:t>
            </a:r>
            <a:r>
              <a:rPr lang="en-US" altLang="zh-TW" sz="700" dirty="0" err="1"/>
              <a:t>Ishibashi</a:t>
            </a:r>
            <a:r>
              <a:rPr lang="en-US" altLang="zh-TW" sz="700" dirty="0"/>
              <a:t>,"</a:t>
            </a:r>
            <a:r>
              <a:rPr lang="en-US" altLang="zh-TW" sz="700" dirty="0" err="1"/>
              <a:t>InP</a:t>
            </a:r>
            <a:r>
              <a:rPr lang="en-US" altLang="zh-TW" sz="700" dirty="0"/>
              <a:t>/</a:t>
            </a:r>
            <a:r>
              <a:rPr lang="en-US" altLang="zh-TW" sz="700" dirty="0" err="1"/>
              <a:t>lnGaAs</a:t>
            </a:r>
            <a:r>
              <a:rPr lang="en-US" altLang="zh-TW" sz="700" dirty="0"/>
              <a:t> </a:t>
            </a:r>
            <a:r>
              <a:rPr lang="en-US" altLang="zh-TW" sz="700" dirty="0" err="1"/>
              <a:t>uni</a:t>
            </a:r>
            <a:r>
              <a:rPr lang="en-US" altLang="zh-TW" sz="700" dirty="0"/>
              <a:t>-travelling-carrier photodiode with 310GHz bandwidth", ELECTRONICS LETTERS 12th October 2000 Vol. 36 No. </a:t>
            </a:r>
            <a:r>
              <a:rPr lang="en-US" altLang="zh-TW" sz="700" dirty="0" smtClean="0"/>
              <a:t>21</a:t>
            </a:r>
          </a:p>
          <a:p>
            <a:r>
              <a:rPr lang="en-US" altLang="zh-TW" sz="700" dirty="0"/>
              <a:t>H. Ito, T. </a:t>
            </a:r>
            <a:r>
              <a:rPr lang="en-US" altLang="zh-TW" sz="700" dirty="0" err="1"/>
              <a:t>Furuta</a:t>
            </a:r>
            <a:r>
              <a:rPr lang="en-US" altLang="zh-TW" sz="700" dirty="0"/>
              <a:t>, F. Nakajima, K. Yoshino and T. </a:t>
            </a:r>
            <a:r>
              <a:rPr lang="en-US" altLang="zh-TW" sz="700" dirty="0" err="1"/>
              <a:t>Ishibashi</a:t>
            </a:r>
            <a:r>
              <a:rPr lang="en-US" altLang="zh-TW" sz="700" dirty="0"/>
              <a:t>,"Photonic Generation of Continuous THz Wave Using </a:t>
            </a:r>
            <a:r>
              <a:rPr lang="en-US" altLang="zh-TW" sz="700" dirty="0" err="1"/>
              <a:t>Uni</a:t>
            </a:r>
            <a:r>
              <a:rPr lang="en-US" altLang="zh-TW" sz="700" dirty="0"/>
              <a:t>-Traveling-Carrier Photodiode", JOURNAL OF LIGHTWAVE TECHNOLOGY, VOL. 23, NO. 12, DECEMBER 2005</a:t>
            </a:r>
            <a:endParaRPr lang="zh-TW" altLang="en-US" sz="700" dirty="0"/>
          </a:p>
        </p:txBody>
      </p:sp>
      <p:pic>
        <p:nvPicPr>
          <p:cNvPr id="194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196975"/>
            <a:ext cx="4872038" cy="4408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9469" name="文字方塊 2"/>
          <p:cNvSpPr txBox="1">
            <a:spLocks noChangeArrowheads="1"/>
          </p:cNvSpPr>
          <p:nvPr/>
        </p:nvSpPr>
        <p:spPr bwMode="auto">
          <a:xfrm>
            <a:off x="611188" y="4541838"/>
            <a:ext cx="4164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~0.7V for Best Speed Performance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9470" name="文字方塊 13"/>
          <p:cNvSpPr txBox="1">
            <a:spLocks noChangeArrowheads="1"/>
          </p:cNvSpPr>
          <p:nvPr/>
        </p:nvSpPr>
        <p:spPr bwMode="auto">
          <a:xfrm>
            <a:off x="6011863" y="3402013"/>
            <a:ext cx="29241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>
                <a:solidFill>
                  <a:srgbClr val="FF0000"/>
                </a:solidFill>
              </a:rPr>
              <a:t>Best Speed Performance for Maximum output power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-252536" y="5517232"/>
            <a:ext cx="957706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Increasing </a:t>
            </a:r>
            <a:r>
              <a:rPr lang="en-US" altLang="zh-TW" sz="2400" dirty="0" err="1" smtClean="0"/>
              <a:t>V</a:t>
            </a:r>
            <a:r>
              <a:rPr lang="en-US" altLang="zh-TW" sz="2400" baseline="-25000" dirty="0" err="1" smtClean="0"/>
              <a:t>bias</a:t>
            </a:r>
            <a:r>
              <a:rPr lang="en-US" altLang="zh-TW" sz="2400" dirty="0" smtClean="0"/>
              <a:t> doesn’t work 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(</a:t>
            </a:r>
            <a:r>
              <a:rPr lang="en-US" altLang="zh-TW" sz="2400" u="sng" dirty="0" err="1" smtClean="0">
                <a:solidFill>
                  <a:srgbClr val="FF0000"/>
                </a:solidFill>
              </a:rPr>
              <a:t>Intervalley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 scattering/Heat issue !!)</a:t>
            </a:r>
            <a:endParaRPr lang="zh-TW" altLang="en-US" sz="2400" u="sng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83568" y="5949280"/>
            <a:ext cx="846043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u="sng" dirty="0" smtClean="0">
                <a:solidFill>
                  <a:srgbClr val="FF0000"/>
                </a:solidFill>
              </a:rPr>
              <a:t>A small optimum </a:t>
            </a:r>
            <a:r>
              <a:rPr lang="en-US" altLang="zh-TW" sz="2400" u="sng" dirty="0" err="1" smtClean="0">
                <a:solidFill>
                  <a:srgbClr val="FF0000"/>
                </a:solidFill>
              </a:rPr>
              <a:t>V</a:t>
            </a:r>
            <a:r>
              <a:rPr lang="en-US" altLang="zh-TW" sz="2400" u="sng" baseline="-25000" dirty="0" err="1" smtClean="0">
                <a:solidFill>
                  <a:srgbClr val="FF0000"/>
                </a:solidFill>
              </a:rPr>
              <a:t>bias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 (External circuit Saturation effect)</a:t>
            </a:r>
            <a:endParaRPr lang="zh-TW" altLang="en-US" sz="2400" u="sng" dirty="0">
              <a:solidFill>
                <a:srgbClr val="FF0000"/>
              </a:solidFill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39556"/>
            <a:ext cx="1881161" cy="140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2"/>
          <p:cNvSpPr txBox="1">
            <a:spLocks noChangeArrowheads="1"/>
          </p:cNvSpPr>
          <p:nvPr/>
        </p:nvSpPr>
        <p:spPr bwMode="auto">
          <a:xfrm>
            <a:off x="777962" y="1700808"/>
            <a:ext cx="31684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Pulse Measurement(No heating) Under 12.5</a:t>
            </a:r>
            <a:r>
              <a:rPr lang="en-US" altLang="zh-TW" sz="1600" dirty="0" smtClean="0">
                <a:solidFill>
                  <a:srgbClr val="FF0000"/>
                </a:solidFill>
                <a:sym typeface="Symbol"/>
              </a:rPr>
              <a:t></a:t>
            </a:r>
            <a:r>
              <a:rPr lang="en-US" altLang="zh-TW" sz="1600" dirty="0" smtClean="0">
                <a:solidFill>
                  <a:srgbClr val="FF0000"/>
                </a:solidFill>
              </a:rPr>
              <a:t>Load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cxnSp>
        <p:nvCxnSpPr>
          <p:cNvPr id="3" name="直線單箭頭接點 2"/>
          <p:cNvCxnSpPr/>
          <p:nvPr/>
        </p:nvCxnSpPr>
        <p:spPr bwMode="auto">
          <a:xfrm>
            <a:off x="3131840" y="2708920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文字方塊 2"/>
          <p:cNvSpPr txBox="1">
            <a:spLocks noChangeArrowheads="1"/>
          </p:cNvSpPr>
          <p:nvPr/>
        </p:nvSpPr>
        <p:spPr bwMode="auto">
          <a:xfrm>
            <a:off x="5075932" y="1772816"/>
            <a:ext cx="31684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CW Measurement (Heating)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556792"/>
            <a:ext cx="1576009" cy="1152128"/>
          </a:xfrm>
          <a:prstGeom prst="rect">
            <a:avLst/>
          </a:prstGeom>
        </p:spPr>
      </p:pic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5076056" y="2010326"/>
            <a:ext cx="31684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External saturation effect ?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2"/>
          <p:cNvSpPr>
            <a:spLocks noChangeArrowheads="1"/>
          </p:cNvSpPr>
          <p:nvPr/>
        </p:nvSpPr>
        <p:spPr bwMode="auto">
          <a:xfrm>
            <a:off x="1252538" y="2420938"/>
            <a:ext cx="4256087" cy="8556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06" name="Rectangle 2"/>
          <p:cNvSpPr txBox="1">
            <a:spLocks noChangeArrowheads="1"/>
          </p:cNvSpPr>
          <p:nvPr/>
        </p:nvSpPr>
        <p:spPr bwMode="auto">
          <a:xfrm>
            <a:off x="446088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>
                <a:solidFill>
                  <a:schemeClr val="bg1"/>
                </a:solidFill>
              </a:rPr>
              <a:t>How to Further Increase Power in Sub-THz Regime?</a:t>
            </a: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8413"/>
            <a:ext cx="5203825" cy="130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5612" name="文字方塊 19"/>
          <p:cNvSpPr txBox="1">
            <a:spLocks noChangeArrowheads="1"/>
          </p:cNvSpPr>
          <p:nvPr/>
        </p:nvSpPr>
        <p:spPr bwMode="auto">
          <a:xfrm>
            <a:off x="5435600" y="1268413"/>
            <a:ext cx="226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(Field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25613" name="文字方塊 20"/>
          <p:cNvSpPr txBox="1">
            <a:spLocks noChangeArrowheads="1"/>
          </p:cNvSpPr>
          <p:nvPr/>
        </p:nvSpPr>
        <p:spPr bwMode="auto">
          <a:xfrm>
            <a:off x="5441950" y="1916113"/>
            <a:ext cx="337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(Space Charge Screening)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pic>
        <p:nvPicPr>
          <p:cNvPr id="2561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73338"/>
            <a:ext cx="947738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5615" name="文字方塊 9"/>
          <p:cNvSpPr txBox="1">
            <a:spLocks noChangeArrowheads="1"/>
          </p:cNvSpPr>
          <p:nvPr/>
        </p:nvSpPr>
        <p:spPr bwMode="auto">
          <a:xfrm>
            <a:off x="4932363" y="2565400"/>
            <a:ext cx="560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tx1"/>
                </a:solidFill>
              </a:rPr>
              <a:t>(3)</a:t>
            </a:r>
            <a:endParaRPr lang="zh-TW" altLang="en-US" sz="2400">
              <a:solidFill>
                <a:schemeClr val="tx1"/>
              </a:solidFill>
            </a:endParaRPr>
          </a:p>
        </p:txBody>
      </p:sp>
      <p:sp>
        <p:nvSpPr>
          <p:cNvPr id="25616" name="文字方塊 24"/>
          <p:cNvSpPr txBox="1">
            <a:spLocks noChangeArrowheads="1"/>
          </p:cNvSpPr>
          <p:nvPr/>
        </p:nvSpPr>
        <p:spPr bwMode="auto">
          <a:xfrm>
            <a:off x="5435600" y="2565400"/>
            <a:ext cx="3830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(Thermal Degradation/Failure)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25617" name="橢圓 22"/>
          <p:cNvSpPr>
            <a:spLocks noChangeArrowheads="1"/>
          </p:cNvSpPr>
          <p:nvPr/>
        </p:nvSpPr>
        <p:spPr bwMode="auto">
          <a:xfrm>
            <a:off x="2906713" y="2236788"/>
            <a:ext cx="657225" cy="336550"/>
          </a:xfrm>
          <a:prstGeom prst="ellipse">
            <a:avLst/>
          </a:prstGeom>
          <a:noFill/>
          <a:ln w="38100" algn="ctr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18" name="橢圓 23"/>
          <p:cNvSpPr>
            <a:spLocks noChangeArrowheads="1"/>
          </p:cNvSpPr>
          <p:nvPr/>
        </p:nvSpPr>
        <p:spPr bwMode="auto">
          <a:xfrm>
            <a:off x="1081088" y="1989138"/>
            <a:ext cx="466725" cy="338137"/>
          </a:xfrm>
          <a:prstGeom prst="ellipse">
            <a:avLst/>
          </a:prstGeom>
          <a:noFill/>
          <a:ln w="38100" algn="ctr">
            <a:solidFill>
              <a:srgbClr val="8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19" name="文字方塊 1"/>
          <p:cNvSpPr txBox="1">
            <a:spLocks noChangeArrowheads="1"/>
          </p:cNvSpPr>
          <p:nvPr/>
        </p:nvSpPr>
        <p:spPr bwMode="auto">
          <a:xfrm>
            <a:off x="1717675" y="2420938"/>
            <a:ext cx="1152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800000"/>
                </a:solidFill>
              </a:rPr>
              <a:t>Material</a:t>
            </a:r>
            <a:endParaRPr lang="zh-TW" altLang="en-US" sz="2000" b="1">
              <a:solidFill>
                <a:srgbClr val="800000"/>
              </a:solidFill>
            </a:endParaRPr>
          </a:p>
        </p:txBody>
      </p:sp>
      <p:sp>
        <p:nvSpPr>
          <p:cNvPr id="25620" name="橢圓 25"/>
          <p:cNvSpPr>
            <a:spLocks noChangeArrowheads="1"/>
          </p:cNvSpPr>
          <p:nvPr/>
        </p:nvSpPr>
        <p:spPr bwMode="auto">
          <a:xfrm>
            <a:off x="2906713" y="1795463"/>
            <a:ext cx="657225" cy="338137"/>
          </a:xfrm>
          <a:prstGeom prst="ellipse">
            <a:avLst/>
          </a:prstGeom>
          <a:noFill/>
          <a:ln w="38100" algn="ctr">
            <a:solidFill>
              <a:srgbClr val="0033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21" name="橢圓 26"/>
          <p:cNvSpPr>
            <a:spLocks noChangeArrowheads="1"/>
          </p:cNvSpPr>
          <p:nvPr/>
        </p:nvSpPr>
        <p:spPr bwMode="auto">
          <a:xfrm>
            <a:off x="1547813" y="1989138"/>
            <a:ext cx="657225" cy="338137"/>
          </a:xfrm>
          <a:prstGeom prst="ellipse">
            <a:avLst/>
          </a:prstGeom>
          <a:noFill/>
          <a:ln w="38100" algn="ctr">
            <a:solidFill>
              <a:srgbClr val="0033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22" name="文字方塊 27"/>
          <p:cNvSpPr txBox="1">
            <a:spLocks noChangeArrowheads="1"/>
          </p:cNvSpPr>
          <p:nvPr/>
        </p:nvSpPr>
        <p:spPr bwMode="auto">
          <a:xfrm>
            <a:off x="3509440" y="1589088"/>
            <a:ext cx="1880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dirty="0">
                <a:solidFill>
                  <a:srgbClr val="0033CC"/>
                </a:solidFill>
              </a:rPr>
              <a:t>Limited </a:t>
            </a:r>
            <a:r>
              <a:rPr lang="en-US" altLang="zh-TW" sz="2000" b="1" dirty="0" smtClean="0">
                <a:solidFill>
                  <a:srgbClr val="0033CC"/>
                </a:solidFill>
              </a:rPr>
              <a:t>by </a:t>
            </a:r>
            <a:r>
              <a:rPr lang="en-US" altLang="zh-TW" sz="2000" b="1" dirty="0" err="1">
                <a:solidFill>
                  <a:srgbClr val="0033CC"/>
                </a:solidFill>
              </a:rPr>
              <a:t>f</a:t>
            </a:r>
            <a:r>
              <a:rPr lang="en-US" altLang="zh-TW" sz="1400" b="1" dirty="0" err="1">
                <a:solidFill>
                  <a:srgbClr val="0033CC"/>
                </a:solidFill>
              </a:rPr>
              <a:t>RC</a:t>
            </a:r>
            <a:endParaRPr lang="zh-TW" altLang="en-US" sz="2000" b="1" dirty="0">
              <a:solidFill>
                <a:srgbClr val="0033CC"/>
              </a:solidFill>
            </a:endParaRPr>
          </a:p>
        </p:txBody>
      </p:sp>
      <p:sp>
        <p:nvSpPr>
          <p:cNvPr id="25623" name="橢圓 28"/>
          <p:cNvSpPr>
            <a:spLocks noChangeArrowheads="1"/>
          </p:cNvSpPr>
          <p:nvPr/>
        </p:nvSpPr>
        <p:spPr bwMode="auto">
          <a:xfrm>
            <a:off x="506413" y="2011363"/>
            <a:ext cx="465137" cy="338137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5624" name="文字方塊 29"/>
          <p:cNvSpPr txBox="1">
            <a:spLocks noChangeArrowheads="1"/>
          </p:cNvSpPr>
          <p:nvPr/>
        </p:nvSpPr>
        <p:spPr bwMode="auto">
          <a:xfrm>
            <a:off x="295275" y="1628775"/>
            <a:ext cx="1323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Possible!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  <p:sp>
        <p:nvSpPr>
          <p:cNvPr id="25625" name="文字方塊 7"/>
          <p:cNvSpPr txBox="1">
            <a:spLocks noChangeArrowheads="1"/>
          </p:cNvSpPr>
          <p:nvPr/>
        </p:nvSpPr>
        <p:spPr bwMode="auto">
          <a:xfrm>
            <a:off x="8384" y="3860800"/>
            <a:ext cx="9135616" cy="107721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/>
              <a:t>How to increase </a:t>
            </a:r>
            <a:r>
              <a:rPr lang="en-US" altLang="zh-TW" dirty="0" err="1"/>
              <a:t>V</a:t>
            </a:r>
            <a:r>
              <a:rPr lang="en-US" altLang="zh-TW" sz="2000" dirty="0" err="1"/>
              <a:t>eff</a:t>
            </a:r>
            <a:r>
              <a:rPr lang="en-US" altLang="zh-TW" dirty="0"/>
              <a:t> in the same Thickness (</a:t>
            </a:r>
            <a:r>
              <a:rPr lang="en-US" altLang="zh-TW" dirty="0" err="1"/>
              <a:t>D</a:t>
            </a:r>
            <a:r>
              <a:rPr lang="en-US" altLang="zh-TW" sz="2000" dirty="0" err="1"/>
              <a:t>dep</a:t>
            </a:r>
            <a:r>
              <a:rPr lang="en-US" altLang="zh-TW" dirty="0"/>
              <a:t>) </a:t>
            </a:r>
            <a:r>
              <a:rPr lang="en-US" altLang="zh-TW" dirty="0" smtClean="0"/>
              <a:t>without </a:t>
            </a:r>
            <a:r>
              <a:rPr lang="en-US" altLang="zh-TW" dirty="0"/>
              <a:t>s</a:t>
            </a:r>
            <a:r>
              <a:rPr lang="en-US" altLang="zh-TW" dirty="0" smtClean="0"/>
              <a:t>eriously </a:t>
            </a:r>
            <a:r>
              <a:rPr lang="en-US" altLang="zh-TW" dirty="0"/>
              <a:t>s</a:t>
            </a:r>
            <a:r>
              <a:rPr lang="en-US" altLang="zh-TW" dirty="0" smtClean="0"/>
              <a:t>acrificing </a:t>
            </a:r>
            <a:r>
              <a:rPr lang="en-US" altLang="zh-TW" dirty="0" err="1" smtClean="0"/>
              <a:t>V</a:t>
            </a:r>
            <a:r>
              <a:rPr lang="en-US" altLang="zh-TW" sz="2000" dirty="0" err="1" smtClean="0"/>
              <a:t>e</a:t>
            </a:r>
            <a:r>
              <a:rPr lang="en-US" altLang="zh-TW" sz="2000" dirty="0" smtClean="0"/>
              <a:t>  (less heating)??</a:t>
            </a:r>
            <a:endParaRPr lang="zh-TW" altLang="en-US" sz="20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683568" y="5013176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>
                <a:solidFill>
                  <a:srgbClr val="FF0000"/>
                </a:solidFill>
              </a:rPr>
              <a:t>Let Near-ballistic transport happens in the higher </a:t>
            </a:r>
            <a:r>
              <a:rPr lang="en-US" altLang="zh-TW" b="1" i="1" u="sng" dirty="0" err="1" smtClean="0">
                <a:solidFill>
                  <a:srgbClr val="FF0000"/>
                </a:solidFill>
              </a:rPr>
              <a:t>V</a:t>
            </a:r>
            <a:r>
              <a:rPr lang="en-US" altLang="zh-TW" b="1" i="1" u="sng" baseline="-25000" dirty="0" err="1" smtClean="0">
                <a:solidFill>
                  <a:srgbClr val="FF0000"/>
                </a:solidFill>
              </a:rPr>
              <a:t>bias</a:t>
            </a:r>
            <a:r>
              <a:rPr lang="en-US" altLang="zh-TW" b="1" i="1" u="sng" dirty="0" smtClean="0">
                <a:solidFill>
                  <a:srgbClr val="FF0000"/>
                </a:solidFill>
              </a:rPr>
              <a:t> regime !! </a:t>
            </a:r>
            <a:endParaRPr lang="zh-TW" altLang="en-US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1022350" y="620713"/>
            <a:ext cx="462915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i="1">
                <a:solidFill>
                  <a:srgbClr val="CCE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National  Central University</a:t>
            </a:r>
          </a:p>
        </p:txBody>
      </p:sp>
      <p:grpSp>
        <p:nvGrpSpPr>
          <p:cNvPr id="17" name="群組 16"/>
          <p:cNvGrpSpPr>
            <a:grpSpLocks noChangeAspect="1"/>
          </p:cNvGrpSpPr>
          <p:nvPr/>
        </p:nvGrpSpPr>
        <p:grpSpPr>
          <a:xfrm>
            <a:off x="755577" y="1340768"/>
            <a:ext cx="4464496" cy="2455110"/>
            <a:chOff x="287338" y="1179513"/>
            <a:chExt cx="8856662" cy="4870450"/>
          </a:xfrm>
        </p:grpSpPr>
        <p:pic>
          <p:nvPicPr>
            <p:cNvPr id="11" name="Picture 5" descr="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338" y="1196975"/>
              <a:ext cx="8856662" cy="48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924300" y="1196975"/>
              <a:ext cx="1439863" cy="2232025"/>
            </a:xfrm>
            <a:custGeom>
              <a:avLst/>
              <a:gdLst>
                <a:gd name="T0" fmla="*/ 0 w 907"/>
                <a:gd name="T1" fmla="*/ 1871663 h 1406"/>
                <a:gd name="T2" fmla="*/ 0 w 907"/>
                <a:gd name="T3" fmla="*/ 0 h 1406"/>
                <a:gd name="T4" fmla="*/ 1439863 w 907"/>
                <a:gd name="T5" fmla="*/ 2232025 h 1406"/>
                <a:gd name="T6" fmla="*/ 0 w 907"/>
                <a:gd name="T7" fmla="*/ 1800225 h 14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7"/>
                <a:gd name="T13" fmla="*/ 0 h 1406"/>
                <a:gd name="T14" fmla="*/ 907 w 907"/>
                <a:gd name="T15" fmla="*/ 1406 h 14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7" h="1406">
                  <a:moveTo>
                    <a:pt x="0" y="1179"/>
                  </a:moveTo>
                  <a:lnTo>
                    <a:pt x="0" y="0"/>
                  </a:lnTo>
                  <a:lnTo>
                    <a:pt x="907" y="1406"/>
                  </a:lnTo>
                  <a:lnTo>
                    <a:pt x="0" y="113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3924300" y="1196975"/>
              <a:ext cx="1439863" cy="2160588"/>
            </a:xfrm>
            <a:custGeom>
              <a:avLst/>
              <a:gdLst>
                <a:gd name="T0" fmla="*/ 0 w 907"/>
                <a:gd name="T1" fmla="*/ 0 h 1361"/>
                <a:gd name="T2" fmla="*/ 1439863 w 907"/>
                <a:gd name="T3" fmla="*/ 2160588 h 1361"/>
                <a:gd name="T4" fmla="*/ 0 w 907"/>
                <a:gd name="T5" fmla="*/ 1800226 h 1361"/>
                <a:gd name="T6" fmla="*/ 0 60000 65536"/>
                <a:gd name="T7" fmla="*/ 0 60000 65536"/>
                <a:gd name="T8" fmla="*/ 0 60000 65536"/>
                <a:gd name="T9" fmla="*/ 0 w 907"/>
                <a:gd name="T10" fmla="*/ 0 h 1361"/>
                <a:gd name="T11" fmla="*/ 907 w 907"/>
                <a:gd name="T12" fmla="*/ 1361 h 13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1361">
                  <a:moveTo>
                    <a:pt x="0" y="0"/>
                  </a:moveTo>
                  <a:lnTo>
                    <a:pt x="907" y="1361"/>
                  </a:lnTo>
                  <a:lnTo>
                    <a:pt x="0" y="113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924300" y="1179513"/>
              <a:ext cx="1320800" cy="2305050"/>
            </a:xfrm>
            <a:custGeom>
              <a:avLst/>
              <a:gdLst>
                <a:gd name="T0" fmla="*/ 0 w 862"/>
                <a:gd name="T1" fmla="*/ 1859123 h 1406"/>
                <a:gd name="T2" fmla="*/ 0 w 862"/>
                <a:gd name="T3" fmla="*/ 0 h 1406"/>
                <a:gd name="T4" fmla="*/ 1320800 w 862"/>
                <a:gd name="T5" fmla="*/ 2305050 h 1406"/>
                <a:gd name="T6" fmla="*/ 0 w 862"/>
                <a:gd name="T7" fmla="*/ 1859123 h 14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1406"/>
                <a:gd name="T14" fmla="*/ 862 w 862"/>
                <a:gd name="T15" fmla="*/ 1406 h 14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1406">
                  <a:moveTo>
                    <a:pt x="0" y="1134"/>
                  </a:moveTo>
                  <a:lnTo>
                    <a:pt x="0" y="0"/>
                  </a:lnTo>
                  <a:lnTo>
                    <a:pt x="862" y="1406"/>
                  </a:lnTo>
                  <a:lnTo>
                    <a:pt x="0" y="1134"/>
                  </a:lnTo>
                  <a:close/>
                </a:path>
              </a:pathLst>
            </a:custGeom>
            <a:solidFill>
              <a:srgbClr val="993366">
                <a:alpha val="58038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647700" y="3035300"/>
              <a:ext cx="4638675" cy="460375"/>
            </a:xfrm>
            <a:custGeom>
              <a:avLst/>
              <a:gdLst>
                <a:gd name="T0" fmla="*/ 3265320 w 2898"/>
                <a:gd name="T1" fmla="*/ 0 h 296"/>
                <a:gd name="T2" fmla="*/ 4638675 w 2898"/>
                <a:gd name="T3" fmla="*/ 460375 h 296"/>
                <a:gd name="T4" fmla="*/ 0 w 2898"/>
                <a:gd name="T5" fmla="*/ 12443 h 296"/>
                <a:gd name="T6" fmla="*/ 3265320 w 2898"/>
                <a:gd name="T7" fmla="*/ 0 h 2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98"/>
                <a:gd name="T13" fmla="*/ 0 h 296"/>
                <a:gd name="T14" fmla="*/ 2898 w 2898"/>
                <a:gd name="T15" fmla="*/ 296 h 2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98" h="296">
                  <a:moveTo>
                    <a:pt x="2040" y="0"/>
                  </a:moveTo>
                  <a:lnTo>
                    <a:pt x="2898" y="296"/>
                  </a:lnTo>
                  <a:lnTo>
                    <a:pt x="0" y="8"/>
                  </a:lnTo>
                  <a:lnTo>
                    <a:pt x="2040" y="0"/>
                  </a:lnTo>
                  <a:close/>
                </a:path>
              </a:pathLst>
            </a:custGeom>
            <a:solidFill>
              <a:srgbClr val="800080">
                <a:alpha val="47058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aphicFrame>
          <p:nvGraphicFramePr>
            <p:cNvPr id="16" name="Object 2"/>
            <p:cNvGraphicFramePr>
              <a:graphicFrameLocks noChangeAspect="1"/>
            </p:cNvGraphicFramePr>
            <p:nvPr/>
          </p:nvGraphicFramePr>
          <p:xfrm>
            <a:off x="687388" y="1200150"/>
            <a:ext cx="3259137" cy="1846263"/>
          </p:xfrm>
          <a:graphic>
            <a:graphicData uri="http://schemas.openxmlformats.org/presentationml/2006/ole">
              <p:oleObj spid="_x0000_s3082" name="PhotoImpact" r:id="rId4" imgW="8203175" imgH="4647619" progId="">
                <p:embed/>
              </p:oleObj>
            </a:graphicData>
          </a:graphic>
        </p:graphicFrame>
      </p:grp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717032"/>
            <a:ext cx="4493433" cy="249764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3"/>
          <p:cNvSpPr>
            <a:spLocks noChangeArrowheads="1"/>
          </p:cNvSpPr>
          <p:nvPr/>
        </p:nvSpPr>
        <p:spPr bwMode="auto">
          <a:xfrm>
            <a:off x="0" y="-26988"/>
            <a:ext cx="3455988" cy="1052513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6629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4400" b="1">
                <a:solidFill>
                  <a:schemeClr val="bg1"/>
                </a:solidFill>
              </a:rPr>
              <a:t>Our Soultion: The NBUTC-PD</a:t>
            </a:r>
          </a:p>
        </p:txBody>
      </p:sp>
      <p:sp>
        <p:nvSpPr>
          <p:cNvPr id="266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26634" name="Picture 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2409825"/>
            <a:ext cx="36655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21"/>
          <p:cNvSpPr txBox="1">
            <a:spLocks noChangeArrowheads="1"/>
          </p:cNvSpPr>
          <p:nvPr/>
        </p:nvSpPr>
        <p:spPr bwMode="auto">
          <a:xfrm>
            <a:off x="3351213" y="2844800"/>
            <a:ext cx="1292225" cy="5842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>
                <a:solidFill>
                  <a:srgbClr val="FFFFCC"/>
                </a:solidFill>
              </a:rPr>
              <a:t>Charge layer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148263" y="1989138"/>
            <a:ext cx="2816225" cy="2303462"/>
            <a:chOff x="3331" y="2313"/>
            <a:chExt cx="1973" cy="1698"/>
          </a:xfrm>
        </p:grpSpPr>
        <p:graphicFrame>
          <p:nvGraphicFramePr>
            <p:cNvPr id="26655" name="Object 24"/>
            <p:cNvGraphicFramePr>
              <a:graphicFrameLocks noChangeAspect="1"/>
            </p:cNvGraphicFramePr>
            <p:nvPr/>
          </p:nvGraphicFramePr>
          <p:xfrm>
            <a:off x="3331" y="2547"/>
            <a:ext cx="1800" cy="1464"/>
          </p:xfrm>
          <a:graphic>
            <a:graphicData uri="http://schemas.openxmlformats.org/presentationml/2006/ole">
              <p:oleObj spid="_x0000_s98309" name="Graph" r:id="rId4" imgW="3994099" imgH="3249168" progId="Origin50.Graph">
                <p:embed/>
              </p:oleObj>
            </a:graphicData>
          </a:graphic>
        </p:graphicFrame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3742" y="2313"/>
              <a:ext cx="1562" cy="663"/>
              <a:chOff x="3742" y="2251"/>
              <a:chExt cx="1562" cy="663"/>
            </a:xfrm>
          </p:grpSpPr>
          <p:sp>
            <p:nvSpPr>
              <p:cNvPr id="26657" name="Line 26"/>
              <p:cNvSpPr>
                <a:spLocks noChangeShapeType="1"/>
              </p:cNvSpPr>
              <p:nvPr/>
            </p:nvSpPr>
            <p:spPr bwMode="auto">
              <a:xfrm flipV="1">
                <a:off x="3923" y="2478"/>
                <a:ext cx="136" cy="11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8" name="Text Box 27"/>
              <p:cNvSpPr txBox="1">
                <a:spLocks noChangeArrowheads="1"/>
              </p:cNvSpPr>
              <p:nvPr/>
            </p:nvSpPr>
            <p:spPr bwMode="auto">
              <a:xfrm>
                <a:off x="3742" y="2251"/>
                <a:ext cx="1562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altLang="zh-TW" sz="1800" b="1">
                    <a:solidFill>
                      <a:srgbClr val="FFFF00"/>
                    </a:solidFill>
                  </a:rPr>
                  <a:t>Velocity overshoot</a:t>
                </a:r>
              </a:p>
            </p:txBody>
          </p:sp>
          <p:sp>
            <p:nvSpPr>
              <p:cNvPr id="26659" name="Oval 28"/>
              <p:cNvSpPr>
                <a:spLocks noChangeArrowheads="1"/>
              </p:cNvSpPr>
              <p:nvPr/>
            </p:nvSpPr>
            <p:spPr bwMode="auto">
              <a:xfrm>
                <a:off x="3742" y="2596"/>
                <a:ext cx="317" cy="318"/>
              </a:xfrm>
              <a:prstGeom prst="ellipse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26637" name="Text Box 32"/>
          <p:cNvSpPr txBox="1">
            <a:spLocks noChangeArrowheads="1"/>
          </p:cNvSpPr>
          <p:nvPr/>
        </p:nvSpPr>
        <p:spPr bwMode="auto">
          <a:xfrm>
            <a:off x="457200" y="1157288"/>
            <a:ext cx="8647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kumimoji="0" lang="en-US" altLang="zh-TW" sz="2400" b="1" i="1" u="sng">
                <a:solidFill>
                  <a:srgbClr val="FFFFCC"/>
                </a:solidFill>
              </a:rPr>
              <a:t>Low field in the collector </a:t>
            </a:r>
            <a:r>
              <a:rPr kumimoji="0" lang="en-US" altLang="zh-TW" sz="2400" b="1" i="1">
                <a:solidFill>
                  <a:srgbClr val="FFFFCC"/>
                </a:solidFill>
              </a:rPr>
              <a:t>        </a:t>
            </a:r>
            <a:r>
              <a:rPr kumimoji="0" lang="en-US" altLang="zh-TW" sz="2400" b="1" i="1" u="sng">
                <a:solidFill>
                  <a:srgbClr val="FFFFCC"/>
                </a:solidFill>
              </a:rPr>
              <a:t>Near Ballistic Transport(~V</a:t>
            </a:r>
            <a:r>
              <a:rPr kumimoji="0" lang="en-US" altLang="zh-TW" sz="1600" b="1" i="1" u="sng">
                <a:solidFill>
                  <a:srgbClr val="FFFFCC"/>
                </a:solidFill>
              </a:rPr>
              <a:t>e</a:t>
            </a:r>
            <a:r>
              <a:rPr kumimoji="0" lang="en-US" altLang="zh-TW" sz="2400" b="1" i="1" u="sng">
                <a:solidFill>
                  <a:srgbClr val="FFFFCC"/>
                </a:solidFill>
              </a:rPr>
              <a:t>)</a:t>
            </a:r>
            <a:endParaRPr kumimoji="0" lang="en-US" altLang="zh-TW" sz="2400" b="1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26638" name="AutoShape 33"/>
          <p:cNvSpPr>
            <a:spLocks noChangeArrowheads="1"/>
          </p:cNvSpPr>
          <p:nvPr/>
        </p:nvSpPr>
        <p:spPr bwMode="auto">
          <a:xfrm>
            <a:off x="4356100" y="1268413"/>
            <a:ext cx="431800" cy="263525"/>
          </a:xfrm>
          <a:prstGeom prst="rightArrow">
            <a:avLst>
              <a:gd name="adj1" fmla="val 50000"/>
              <a:gd name="adj2" fmla="val 40964"/>
            </a:avLst>
          </a:prstGeom>
          <a:solidFill>
            <a:srgbClr val="33996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9" name="Text Box 34"/>
          <p:cNvSpPr txBox="1">
            <a:spLocks noChangeArrowheads="1"/>
          </p:cNvSpPr>
          <p:nvPr/>
        </p:nvSpPr>
        <p:spPr bwMode="auto">
          <a:xfrm>
            <a:off x="395536" y="1628775"/>
            <a:ext cx="96492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kumimoji="0" lang="en-US" altLang="zh-TW" sz="2400" b="1" i="1" u="sng" dirty="0">
                <a:solidFill>
                  <a:srgbClr val="FFFFCC"/>
                </a:solidFill>
              </a:rPr>
              <a:t>High </a:t>
            </a:r>
            <a:r>
              <a:rPr kumimoji="0" lang="en-US" altLang="zh-TW" sz="2400" b="1" i="1" u="sng" dirty="0" err="1">
                <a:solidFill>
                  <a:srgbClr val="FFFFCC"/>
                </a:solidFill>
              </a:rPr>
              <a:t>V</a:t>
            </a:r>
            <a:r>
              <a:rPr kumimoji="0" lang="en-US" altLang="zh-TW" sz="1600" b="1" i="1" u="sng" dirty="0" err="1">
                <a:solidFill>
                  <a:srgbClr val="FFFFCC"/>
                </a:solidFill>
              </a:rPr>
              <a:t>eff</a:t>
            </a:r>
            <a:r>
              <a:rPr kumimoji="0" lang="en-US" altLang="zh-TW" sz="2400" b="1" i="1" dirty="0">
                <a:solidFill>
                  <a:srgbClr val="FFFFCC"/>
                </a:solidFill>
              </a:rPr>
              <a:t> </a:t>
            </a:r>
            <a:r>
              <a:rPr kumimoji="0" lang="en-US" altLang="zh-TW" sz="2400" b="1" i="1" dirty="0" smtClean="0">
                <a:solidFill>
                  <a:srgbClr val="FFFFCC"/>
                </a:solidFill>
              </a:rPr>
              <a:t>(External bias)      </a:t>
            </a:r>
            <a:r>
              <a:rPr kumimoji="0" lang="en-US" altLang="zh-TW" sz="2400" b="1" i="1" u="sng" dirty="0">
                <a:solidFill>
                  <a:srgbClr val="FFFFCC"/>
                </a:solidFill>
              </a:rPr>
              <a:t>Minimize the </a:t>
            </a:r>
            <a:r>
              <a:rPr kumimoji="0" lang="en-US" altLang="zh-TW" sz="2400" b="1" i="1" u="sng" dirty="0" smtClean="0">
                <a:solidFill>
                  <a:srgbClr val="FFFFCC"/>
                </a:solidFill>
              </a:rPr>
              <a:t>external screening </a:t>
            </a:r>
            <a:r>
              <a:rPr kumimoji="0" lang="en-US" altLang="zh-TW" sz="2400" b="1" i="1" u="sng" dirty="0">
                <a:solidFill>
                  <a:srgbClr val="FFFFCC"/>
                </a:solidFill>
              </a:rPr>
              <a:t>effect</a:t>
            </a:r>
            <a:r>
              <a:rPr kumimoji="0" lang="en-US" altLang="zh-TW" sz="2400" b="1" i="1" u="sng" dirty="0">
                <a:solidFill>
                  <a:srgbClr val="FFFFCC"/>
                </a:solidFill>
                <a:latin typeface="Times New Roman" pitchFamily="18" charset="0"/>
              </a:rPr>
              <a:t>        </a:t>
            </a:r>
            <a:r>
              <a:rPr kumimoji="0" lang="en-US" altLang="zh-TW" sz="2000" b="1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6640" name="AutoShape 35"/>
          <p:cNvSpPr>
            <a:spLocks noChangeArrowheads="1"/>
          </p:cNvSpPr>
          <p:nvPr/>
        </p:nvSpPr>
        <p:spPr bwMode="auto">
          <a:xfrm>
            <a:off x="3923928" y="1700808"/>
            <a:ext cx="431800" cy="263525"/>
          </a:xfrm>
          <a:prstGeom prst="rightArrow">
            <a:avLst>
              <a:gd name="adj1" fmla="val 50000"/>
              <a:gd name="adj2" fmla="val 40964"/>
            </a:avLst>
          </a:prstGeom>
          <a:solidFill>
            <a:srgbClr val="339966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1" name="Line 38"/>
          <p:cNvSpPr>
            <a:spLocks noChangeShapeType="1"/>
          </p:cNvSpPr>
          <p:nvPr/>
        </p:nvSpPr>
        <p:spPr bwMode="auto">
          <a:xfrm flipV="1">
            <a:off x="3081338" y="3136900"/>
            <a:ext cx="627062" cy="57943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6642" name="Line 39"/>
          <p:cNvSpPr>
            <a:spLocks noChangeShapeType="1"/>
          </p:cNvSpPr>
          <p:nvPr/>
        </p:nvSpPr>
        <p:spPr bwMode="auto">
          <a:xfrm flipH="1" flipV="1">
            <a:off x="2339975" y="2276475"/>
            <a:ext cx="250825" cy="360363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3" name="Text Box 40"/>
          <p:cNvSpPr txBox="1">
            <a:spLocks noChangeArrowheads="1"/>
          </p:cNvSpPr>
          <p:nvPr/>
        </p:nvSpPr>
        <p:spPr bwMode="auto">
          <a:xfrm>
            <a:off x="1547813" y="1795463"/>
            <a:ext cx="12239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>
                <a:solidFill>
                  <a:srgbClr val="FFFFCC"/>
                </a:solidFill>
              </a:rPr>
              <a:t>Collector</a:t>
            </a:r>
            <a:r>
              <a:rPr lang="en-US" altLang="zh-TW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26644" name="Picture 41" descr="E FILED DISTRIB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4221163"/>
            <a:ext cx="208915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5" name="AutoShape 42"/>
          <p:cNvSpPr>
            <a:spLocks noChangeArrowheads="1"/>
          </p:cNvSpPr>
          <p:nvPr/>
        </p:nvSpPr>
        <p:spPr bwMode="auto">
          <a:xfrm>
            <a:off x="4643438" y="5013325"/>
            <a:ext cx="792162" cy="6477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6" name="Oval 43"/>
          <p:cNvSpPr>
            <a:spLocks noChangeArrowheads="1"/>
          </p:cNvSpPr>
          <p:nvPr/>
        </p:nvSpPr>
        <p:spPr bwMode="auto">
          <a:xfrm>
            <a:off x="5795963" y="2636838"/>
            <a:ext cx="144462" cy="144462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47" name="Rectangle 44"/>
          <p:cNvSpPr>
            <a:spLocks noChangeArrowheads="1"/>
          </p:cNvSpPr>
          <p:nvPr/>
        </p:nvSpPr>
        <p:spPr bwMode="auto">
          <a:xfrm>
            <a:off x="1979613" y="6453188"/>
            <a:ext cx="7164387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TW" sz="800" b="1">
                <a:solidFill>
                  <a:schemeClr val="bg1"/>
                </a:solidFill>
              </a:rPr>
              <a:t>T. Ishibashi and Y. Yamauchi, “A possible near-ballistic collection in an AlGaAs/GaAs HBT with a modified collector structure,” </a:t>
            </a:r>
            <a:r>
              <a:rPr lang="en-US" altLang="zh-TW" sz="800" b="1" i="1">
                <a:solidFill>
                  <a:schemeClr val="bg1"/>
                </a:solidFill>
              </a:rPr>
              <a:t>IEEE Trans. Electron Devices</a:t>
            </a:r>
            <a:r>
              <a:rPr lang="en-US" altLang="zh-TW" sz="800" b="1">
                <a:solidFill>
                  <a:schemeClr val="bg1"/>
                </a:solidFill>
              </a:rPr>
              <a:t>, vol. 35, no. 4, pp. 401–404, Apr. 1988.</a:t>
            </a:r>
          </a:p>
        </p:txBody>
      </p:sp>
      <p:sp>
        <p:nvSpPr>
          <p:cNvPr id="26648" name="文字方塊 53"/>
          <p:cNvSpPr txBox="1">
            <a:spLocks noChangeArrowheads="1"/>
          </p:cNvSpPr>
          <p:nvPr/>
        </p:nvSpPr>
        <p:spPr bwMode="auto">
          <a:xfrm>
            <a:off x="4211638" y="3141663"/>
            <a:ext cx="858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(20nm)</a:t>
            </a:r>
            <a:endParaRPr lang="zh-TW" altLang="en-US" sz="1600" b="1"/>
          </a:p>
        </p:txBody>
      </p:sp>
      <p:sp>
        <p:nvSpPr>
          <p:cNvPr id="26649" name="文字方塊 54"/>
          <p:cNvSpPr txBox="1">
            <a:spLocks noChangeArrowheads="1"/>
          </p:cNvSpPr>
          <p:nvPr/>
        </p:nvSpPr>
        <p:spPr bwMode="auto">
          <a:xfrm>
            <a:off x="2570163" y="2133600"/>
            <a:ext cx="973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(120nm)</a:t>
            </a:r>
            <a:endParaRPr lang="zh-TW" altLang="en-US" sz="1600" b="1"/>
          </a:p>
        </p:txBody>
      </p:sp>
      <p:cxnSp>
        <p:nvCxnSpPr>
          <p:cNvPr id="26650" name="直線接點 56"/>
          <p:cNvCxnSpPr>
            <a:cxnSpLocks noChangeShapeType="1"/>
          </p:cNvCxnSpPr>
          <p:nvPr/>
        </p:nvCxnSpPr>
        <p:spPr bwMode="auto">
          <a:xfrm flipV="1">
            <a:off x="3321050" y="5176838"/>
            <a:ext cx="0" cy="209550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26651" name="直線接點 57"/>
          <p:cNvCxnSpPr>
            <a:cxnSpLocks noChangeShapeType="1"/>
          </p:cNvCxnSpPr>
          <p:nvPr/>
        </p:nvCxnSpPr>
        <p:spPr bwMode="auto">
          <a:xfrm flipH="1" flipV="1">
            <a:off x="2043113" y="4014788"/>
            <a:ext cx="7937" cy="1379537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26652" name="文字方塊 58"/>
          <p:cNvSpPr txBox="1">
            <a:spLocks noChangeArrowheads="1"/>
          </p:cNvSpPr>
          <p:nvPr/>
        </p:nvSpPr>
        <p:spPr bwMode="auto">
          <a:xfrm>
            <a:off x="3028950" y="5195888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rgbClr val="FF0000"/>
                </a:solidFill>
              </a:rPr>
              <a:t>+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26653" name="文字方塊 59"/>
          <p:cNvSpPr txBox="1">
            <a:spLocks noChangeArrowheads="1"/>
          </p:cNvSpPr>
          <p:nvPr/>
        </p:nvSpPr>
        <p:spPr bwMode="auto">
          <a:xfrm>
            <a:off x="2020888" y="5186363"/>
            <a:ext cx="26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rgbClr val="FF0000"/>
                </a:solidFill>
              </a:rPr>
              <a:t>-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  <p:sp>
        <p:nvSpPr>
          <p:cNvPr id="26654" name="文字方塊 60"/>
          <p:cNvSpPr txBox="1">
            <a:spLocks noChangeArrowheads="1"/>
          </p:cNvSpPr>
          <p:nvPr/>
        </p:nvSpPr>
        <p:spPr bwMode="auto">
          <a:xfrm>
            <a:off x="2413000" y="5156200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rgbClr val="FF0000"/>
                </a:solidFill>
              </a:rPr>
              <a:t>V</a:t>
            </a:r>
            <a:r>
              <a:rPr lang="en-US" altLang="zh-TW" sz="1400" b="1">
                <a:solidFill>
                  <a:srgbClr val="FF0000"/>
                </a:solidFill>
              </a:rPr>
              <a:t>eff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4213" y="387350"/>
            <a:ext cx="140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981075"/>
            <a:ext cx="877836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>
                <a:solidFill>
                  <a:srgbClr val="FFFFCC"/>
                </a:solidFill>
              </a:rPr>
              <a:t>Introduction</a:t>
            </a:r>
            <a:r>
              <a:rPr lang="en-US" altLang="zh-TW" sz="2400" b="1" dirty="0">
                <a:solidFill>
                  <a:srgbClr val="FF0000"/>
                </a:solidFill>
              </a:rPr>
              <a:t>  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Working Principle of NBUTC-PD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0000"/>
                </a:solidFill>
              </a:rPr>
              <a:t>High-Power and Ultrafast Modulation Characteristic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Applications for Communication and Radar Imaging  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Conclusion</a:t>
            </a:r>
            <a:endParaRPr lang="en-US" altLang="zh-TW" sz="24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</a:rPr>
              <a:t>Why we need high-power PD ?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96975"/>
            <a:ext cx="3959225" cy="336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196975"/>
            <a:ext cx="3916363" cy="2414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1217613" y="4500563"/>
            <a:ext cx="7602537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 anchorCtr="1">
            <a:spAutoFit/>
          </a:bodyPr>
          <a:lstStyle/>
          <a:p>
            <a:r>
              <a:rPr lang="en-US" altLang="zh-TW" b="1" i="1" dirty="0"/>
              <a:t>10Gbit/s Data transmission at 120GHz </a:t>
            </a:r>
          </a:p>
          <a:p>
            <a:r>
              <a:rPr lang="en-US" altLang="zh-TW" b="1" i="1" dirty="0"/>
              <a:t>for </a:t>
            </a:r>
            <a:r>
              <a:rPr lang="en-US" altLang="zh-TW" b="1" i="1" dirty="0" smtClean="0"/>
              <a:t>&gt;250m </a:t>
            </a:r>
            <a:r>
              <a:rPr lang="en-US" altLang="zh-TW" b="1" i="1" dirty="0"/>
              <a:t>has been demonstrated!!</a:t>
            </a: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1619250" y="3502025"/>
            <a:ext cx="1728788" cy="790575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363913" y="1989138"/>
            <a:ext cx="5529262" cy="1311275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u="sng">
                <a:solidFill>
                  <a:srgbClr val="FF0000"/>
                </a:solidFill>
              </a:rPr>
              <a:t>High Power O/E converting </a:t>
            </a:r>
          </a:p>
          <a:p>
            <a:r>
              <a:rPr lang="en-US" altLang="zh-TW" b="1" u="sng">
                <a:solidFill>
                  <a:srgbClr val="FF0000"/>
                </a:solidFill>
              </a:rPr>
              <a:t>module is required!</a:t>
            </a: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971550" y="5661025"/>
            <a:ext cx="74168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</a:rPr>
              <a:t>Akihiko Hirata, Hiroyuki Takahashi, Ryoichi Yamaguchi, Toshihiko Kosugi,Koichi Murata, Tadao Nagatsuma, Naoya Kukutsu</a:t>
            </a:r>
            <a:r>
              <a:rPr lang="en-US" altLang="zh-TW" sz="1000" i="1">
                <a:solidFill>
                  <a:schemeClr val="bg1"/>
                </a:solidFill>
              </a:rPr>
              <a:t>, </a:t>
            </a:r>
            <a:r>
              <a:rPr lang="en-US" altLang="zh-TW" sz="1000">
                <a:solidFill>
                  <a:schemeClr val="bg1"/>
                </a:solidFill>
              </a:rPr>
              <a:t>and</a:t>
            </a:r>
          </a:p>
          <a:p>
            <a:r>
              <a:rPr lang="en-US" altLang="zh-TW" sz="1000">
                <a:solidFill>
                  <a:schemeClr val="bg1"/>
                </a:solidFill>
              </a:rPr>
              <a:t>Yuichi Kado</a:t>
            </a:r>
            <a:r>
              <a:rPr lang="en-US" altLang="zh-TW" sz="1000" i="1">
                <a:solidFill>
                  <a:schemeClr val="bg1"/>
                </a:solidFill>
              </a:rPr>
              <a:t>, </a:t>
            </a:r>
            <a:r>
              <a:rPr lang="en-US" altLang="zh-TW" sz="1000">
                <a:solidFill>
                  <a:schemeClr val="bg1"/>
                </a:solidFill>
              </a:rPr>
              <a:t>“Transmission Characteristics of 120-GHz-BandWireless Link Using Radio-on-Fiber Technologies,” </a:t>
            </a:r>
          </a:p>
          <a:p>
            <a:r>
              <a:rPr lang="en-US" altLang="zh-TW" sz="1000" i="1">
                <a:solidFill>
                  <a:schemeClr val="bg1"/>
                </a:solidFill>
              </a:rPr>
              <a:t>JOURNAL OF LIGHTWAVE TECHNOLOGY</a:t>
            </a:r>
            <a:r>
              <a:rPr lang="en-US" altLang="zh-TW" sz="1000">
                <a:solidFill>
                  <a:schemeClr val="bg1"/>
                </a:solidFill>
              </a:rPr>
              <a:t>, VOL. 26, NO. 15, AUGUST 1,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0063" y="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3600" b="1" smtClean="0">
                <a:solidFill>
                  <a:schemeClr val="bg1"/>
                </a:solidFill>
              </a:rPr>
              <a:t>Costly MMW Electrical Amplifier (&gt;100GHz) Operating Frequency </a:t>
            </a:r>
          </a:p>
        </p:txBody>
      </p:sp>
      <p:pic>
        <p:nvPicPr>
          <p:cNvPr id="1536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96975"/>
            <a:ext cx="3959225" cy="336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4" name="Oval 13"/>
          <p:cNvSpPr>
            <a:spLocks noChangeArrowheads="1"/>
          </p:cNvSpPr>
          <p:nvPr/>
        </p:nvSpPr>
        <p:spPr bwMode="auto">
          <a:xfrm>
            <a:off x="1619250" y="3502025"/>
            <a:ext cx="1728788" cy="790575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90575" y="3573463"/>
            <a:ext cx="4064000" cy="1368425"/>
            <a:chOff x="498" y="2251"/>
            <a:chExt cx="2560" cy="862"/>
          </a:xfrm>
        </p:grpSpPr>
        <p:sp>
          <p:nvSpPr>
            <p:cNvPr id="15376" name="Text Box 17"/>
            <p:cNvSpPr txBox="1">
              <a:spLocks noChangeArrowheads="1"/>
            </p:cNvSpPr>
            <p:nvPr/>
          </p:nvSpPr>
          <p:spPr bwMode="auto">
            <a:xfrm>
              <a:off x="498" y="2724"/>
              <a:ext cx="1974" cy="389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tx1"/>
                  </a:solidFill>
                </a:rPr>
                <a:t>High Power PD</a:t>
              </a:r>
            </a:p>
          </p:txBody>
        </p:sp>
        <p:sp>
          <p:nvSpPr>
            <p:cNvPr id="15377" name="AutoShape 19"/>
            <p:cNvSpPr>
              <a:spLocks noChangeArrowheads="1"/>
            </p:cNvSpPr>
            <p:nvPr/>
          </p:nvSpPr>
          <p:spPr bwMode="auto">
            <a:xfrm rot="-5400000">
              <a:off x="2313" y="2228"/>
              <a:ext cx="453" cy="499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5378" name="Text Box 20"/>
            <p:cNvSpPr txBox="1">
              <a:spLocks noChangeArrowheads="1"/>
            </p:cNvSpPr>
            <p:nvPr/>
          </p:nvSpPr>
          <p:spPr bwMode="auto">
            <a:xfrm>
              <a:off x="2245" y="2294"/>
              <a:ext cx="813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tx1"/>
                  </a:solidFill>
                </a:rPr>
                <a:t>EDFA</a:t>
              </a:r>
            </a:p>
          </p:txBody>
        </p:sp>
      </p:grpSp>
      <p:sp>
        <p:nvSpPr>
          <p:cNvPr id="73750" name="Line 22"/>
          <p:cNvSpPr>
            <a:spLocks noChangeShapeType="1"/>
          </p:cNvSpPr>
          <p:nvPr/>
        </p:nvSpPr>
        <p:spPr bwMode="auto">
          <a:xfrm flipH="1" flipV="1">
            <a:off x="2627313" y="4005263"/>
            <a:ext cx="215900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3751" name="Line 23"/>
          <p:cNvSpPr>
            <a:spLocks noChangeShapeType="1"/>
          </p:cNvSpPr>
          <p:nvPr/>
        </p:nvSpPr>
        <p:spPr bwMode="auto">
          <a:xfrm flipV="1">
            <a:off x="2411413" y="2924175"/>
            <a:ext cx="3455987" cy="10096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3752" name="Picture 24" descr="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8200" y="1268413"/>
            <a:ext cx="302418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5991225" y="5903913"/>
            <a:ext cx="2973388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RF Globalnet(http://www.rfglobalnet.com)</a:t>
            </a:r>
          </a:p>
          <a:p>
            <a:r>
              <a:rPr lang="en-US" altLang="zh-TW" sz="1200">
                <a:solidFill>
                  <a:schemeClr val="bg1"/>
                </a:solidFill>
              </a:rPr>
              <a:t>QuinStar (http://www.quinstar.com)</a:t>
            </a:r>
            <a:endParaRPr lang="zh-TW" altLang="en-US" sz="1200">
              <a:solidFill>
                <a:schemeClr val="bg1"/>
              </a:solidFill>
            </a:endParaRPr>
          </a:p>
        </p:txBody>
      </p:sp>
      <p:pic>
        <p:nvPicPr>
          <p:cNvPr id="73754" name="Picture 26" descr="quinstar_product_news_14_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8200" y="3359150"/>
            <a:ext cx="3024188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6748463" y="5154613"/>
            <a:ext cx="1423987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i="1" u="sng">
                <a:solidFill>
                  <a:srgbClr val="FF0000"/>
                </a:solidFill>
              </a:rPr>
              <a:t>Costly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8086725" y="2060575"/>
            <a:ext cx="8064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tx1"/>
                </a:solidFill>
              </a:rPr>
              <a:t>15dB</a:t>
            </a:r>
          </a:p>
        </p:txBody>
      </p:sp>
      <p:sp>
        <p:nvSpPr>
          <p:cNvPr id="73757" name="Text Box 29"/>
          <p:cNvSpPr txBox="1">
            <a:spLocks noChangeArrowheads="1"/>
          </p:cNvSpPr>
          <p:nvPr/>
        </p:nvSpPr>
        <p:spPr bwMode="auto">
          <a:xfrm>
            <a:off x="6516688" y="3295650"/>
            <a:ext cx="1947862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tx1"/>
                </a:solidFill>
              </a:rPr>
              <a:t>Max Output </a:t>
            </a:r>
          </a:p>
          <a:p>
            <a:r>
              <a:rPr lang="en-US" altLang="zh-TW" sz="2000" b="1">
                <a:solidFill>
                  <a:schemeClr val="tx1"/>
                </a:solidFill>
              </a:rPr>
              <a:t>Power: 13dBm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3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3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3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3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73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73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3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50" grpId="0" animBg="1"/>
      <p:bldP spid="73751" grpId="0" animBg="1"/>
      <p:bldP spid="73751" grpId="1" animBg="1"/>
      <p:bldP spid="73753" grpId="0"/>
      <p:bldP spid="73753" grpId="1"/>
      <p:bldP spid="73755" grpId="0"/>
      <p:bldP spid="73755" grpId="1"/>
      <p:bldP spid="73756" grpId="0"/>
      <p:bldP spid="73756" grpId="1"/>
      <p:bldP spid="73757" grpId="0"/>
      <p:bldP spid="7375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59632" y="2348880"/>
            <a:ext cx="74168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>
                <a:solidFill>
                  <a:srgbClr val="FFFFCC"/>
                </a:solidFill>
              </a:rPr>
              <a:t>The breakthrough of NBUTC-PD: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0000"/>
                </a:solidFill>
              </a:rPr>
              <a:t>Geometrical Structure of PD array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Optical MMW Source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Good Heat-Sinking for Sub-THz Operation  </a:t>
            </a:r>
            <a:endParaRPr lang="zh-TW" altLang="en-US" b="1" i="1" u="sng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88640"/>
            <a:ext cx="8686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Combined Several Devices: Traveling- Wave PD (TWPD)</a:t>
            </a:r>
            <a:endParaRPr lang="zh-TW" altLang="en-US" sz="2800" b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3635375" y="2849563"/>
            <a:ext cx="1855788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Times New Roman" pitchFamily="18" charset="0"/>
              </a:rPr>
              <a:t>Drawback</a:t>
            </a:r>
          </a:p>
        </p:txBody>
      </p:sp>
      <p:sp>
        <p:nvSpPr>
          <p:cNvPr id="46085" name="Rectangle 35"/>
          <p:cNvSpPr>
            <a:spLocks noChangeArrowheads="1"/>
          </p:cNvSpPr>
          <p:nvPr/>
        </p:nvSpPr>
        <p:spPr bwMode="auto">
          <a:xfrm>
            <a:off x="395288" y="3500438"/>
            <a:ext cx="48910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altLang="zh-TW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3dB photo-generated MMW  power is sacrificed       </a:t>
            </a:r>
            <a:r>
              <a:rPr lang="en-US" altLang="zh-TW" sz="2400" b="1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Dummy Load</a:t>
            </a:r>
          </a:p>
        </p:txBody>
      </p:sp>
      <p:sp>
        <p:nvSpPr>
          <p:cNvPr id="46086" name="Rectangle 35"/>
          <p:cNvSpPr>
            <a:spLocks noChangeArrowheads="1"/>
          </p:cNvSpPr>
          <p:nvPr/>
        </p:nvSpPr>
        <p:spPr bwMode="auto">
          <a:xfrm>
            <a:off x="4716463" y="3429000"/>
            <a:ext cx="442753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altLang="zh-TW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Bragg cut-off limited bandwidth        </a:t>
            </a:r>
            <a:r>
              <a:rPr lang="en-US" altLang="zh-TW" sz="2400" b="1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Periodic Structure </a:t>
            </a: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900113" y="1557338"/>
            <a:ext cx="7704137" cy="1196975"/>
            <a:chOff x="567" y="845"/>
            <a:chExt cx="4853" cy="754"/>
          </a:xfrm>
        </p:grpSpPr>
        <p:sp>
          <p:nvSpPr>
            <p:cNvPr id="16429" name="Freeform 4"/>
            <p:cNvSpPr>
              <a:spLocks/>
            </p:cNvSpPr>
            <p:nvPr/>
          </p:nvSpPr>
          <p:spPr bwMode="auto">
            <a:xfrm rot="5400000">
              <a:off x="511" y="1165"/>
              <a:ext cx="264" cy="152"/>
            </a:xfrm>
            <a:custGeom>
              <a:avLst/>
              <a:gdLst>
                <a:gd name="T0" fmla="*/ 77119104 w 434"/>
                <a:gd name="T1" fmla="*/ 43622144 h 198"/>
                <a:gd name="T2" fmla="*/ 70544420 w 434"/>
                <a:gd name="T3" fmla="*/ 0 h 198"/>
                <a:gd name="T4" fmla="*/ 57750570 w 434"/>
                <a:gd name="T5" fmla="*/ 87243993 h 198"/>
                <a:gd name="T6" fmla="*/ 44956525 w 434"/>
                <a:gd name="T7" fmla="*/ 0 h 198"/>
                <a:gd name="T8" fmla="*/ 32162627 w 434"/>
                <a:gd name="T9" fmla="*/ 87243993 h 198"/>
                <a:gd name="T10" fmla="*/ 19368597 w 434"/>
                <a:gd name="T11" fmla="*/ 0 h 198"/>
                <a:gd name="T12" fmla="*/ 6396966 w 434"/>
                <a:gd name="T13" fmla="*/ 87243993 h 198"/>
                <a:gd name="T14" fmla="*/ 0 w 434"/>
                <a:gd name="T15" fmla="*/ 43622144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4"/>
                <a:gd name="T25" fmla="*/ 0 h 198"/>
                <a:gd name="T26" fmla="*/ 434 w 434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4" h="198">
                  <a:moveTo>
                    <a:pt x="434" y="99"/>
                  </a:moveTo>
                  <a:lnTo>
                    <a:pt x="397" y="0"/>
                  </a:lnTo>
                  <a:lnTo>
                    <a:pt x="325" y="198"/>
                  </a:lnTo>
                  <a:lnTo>
                    <a:pt x="253" y="0"/>
                  </a:lnTo>
                  <a:lnTo>
                    <a:pt x="181" y="198"/>
                  </a:lnTo>
                  <a:lnTo>
                    <a:pt x="109" y="0"/>
                  </a:lnTo>
                  <a:lnTo>
                    <a:pt x="36" y="198"/>
                  </a:lnTo>
                  <a:lnTo>
                    <a:pt x="0" y="99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0" name="Line 10"/>
            <p:cNvSpPr>
              <a:spLocks noChangeShapeType="1"/>
            </p:cNvSpPr>
            <p:nvPr/>
          </p:nvSpPr>
          <p:spPr bwMode="auto">
            <a:xfrm>
              <a:off x="643" y="1373"/>
              <a:ext cx="0" cy="1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1" name="Line 11"/>
            <p:cNvSpPr>
              <a:spLocks noChangeShapeType="1"/>
            </p:cNvSpPr>
            <p:nvPr/>
          </p:nvSpPr>
          <p:spPr bwMode="auto">
            <a:xfrm flipV="1">
              <a:off x="643" y="883"/>
              <a:ext cx="0" cy="22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2" name="Oval 12"/>
            <p:cNvSpPr>
              <a:spLocks noChangeArrowheads="1"/>
            </p:cNvSpPr>
            <p:nvPr/>
          </p:nvSpPr>
          <p:spPr bwMode="auto">
            <a:xfrm>
              <a:off x="833" y="845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33" name="Oval 13"/>
            <p:cNvSpPr>
              <a:spLocks noChangeArrowheads="1"/>
            </p:cNvSpPr>
            <p:nvPr/>
          </p:nvSpPr>
          <p:spPr bwMode="auto">
            <a:xfrm>
              <a:off x="833" y="1524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34" name="Line 14"/>
            <p:cNvSpPr>
              <a:spLocks noChangeShapeType="1"/>
            </p:cNvSpPr>
            <p:nvPr/>
          </p:nvSpPr>
          <p:spPr bwMode="auto">
            <a:xfrm flipH="1">
              <a:off x="643" y="1561"/>
              <a:ext cx="19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5" name="Line 15"/>
            <p:cNvSpPr>
              <a:spLocks noChangeShapeType="1"/>
            </p:cNvSpPr>
            <p:nvPr/>
          </p:nvSpPr>
          <p:spPr bwMode="auto">
            <a:xfrm>
              <a:off x="908" y="1561"/>
              <a:ext cx="64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6" name="Line 16"/>
            <p:cNvSpPr>
              <a:spLocks noChangeShapeType="1"/>
            </p:cNvSpPr>
            <p:nvPr/>
          </p:nvSpPr>
          <p:spPr bwMode="auto">
            <a:xfrm>
              <a:off x="643" y="883"/>
              <a:ext cx="19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7" name="Line 17"/>
            <p:cNvSpPr>
              <a:spLocks noChangeShapeType="1"/>
            </p:cNvSpPr>
            <p:nvPr/>
          </p:nvSpPr>
          <p:spPr bwMode="auto">
            <a:xfrm>
              <a:off x="908" y="883"/>
              <a:ext cx="64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8" name="Oval 18"/>
            <p:cNvSpPr>
              <a:spLocks noChangeArrowheads="1"/>
            </p:cNvSpPr>
            <p:nvPr/>
          </p:nvSpPr>
          <p:spPr bwMode="auto">
            <a:xfrm>
              <a:off x="1743" y="845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39" name="Line 19"/>
            <p:cNvSpPr>
              <a:spLocks noChangeShapeType="1"/>
            </p:cNvSpPr>
            <p:nvPr/>
          </p:nvSpPr>
          <p:spPr bwMode="auto">
            <a:xfrm>
              <a:off x="1553" y="883"/>
              <a:ext cx="19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0" name="Line 20"/>
            <p:cNvSpPr>
              <a:spLocks noChangeShapeType="1"/>
            </p:cNvSpPr>
            <p:nvPr/>
          </p:nvSpPr>
          <p:spPr bwMode="auto">
            <a:xfrm>
              <a:off x="1818" y="883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1" name="Rectangle 21"/>
            <p:cNvSpPr>
              <a:spLocks noChangeArrowheads="1"/>
            </p:cNvSpPr>
            <p:nvPr/>
          </p:nvSpPr>
          <p:spPr bwMode="auto">
            <a:xfrm>
              <a:off x="1894" y="845"/>
              <a:ext cx="418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42" name="Oval 22"/>
            <p:cNvSpPr>
              <a:spLocks noChangeArrowheads="1"/>
            </p:cNvSpPr>
            <p:nvPr/>
          </p:nvSpPr>
          <p:spPr bwMode="auto">
            <a:xfrm>
              <a:off x="1743" y="1524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43" name="Line 23"/>
            <p:cNvSpPr>
              <a:spLocks noChangeShapeType="1"/>
            </p:cNvSpPr>
            <p:nvPr/>
          </p:nvSpPr>
          <p:spPr bwMode="auto">
            <a:xfrm>
              <a:off x="1553" y="1561"/>
              <a:ext cx="19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4" name="Line 24"/>
            <p:cNvSpPr>
              <a:spLocks noChangeShapeType="1"/>
            </p:cNvSpPr>
            <p:nvPr/>
          </p:nvSpPr>
          <p:spPr bwMode="auto">
            <a:xfrm>
              <a:off x="1818" y="1561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5" name="Rectangle 25"/>
            <p:cNvSpPr>
              <a:spLocks noChangeArrowheads="1"/>
            </p:cNvSpPr>
            <p:nvPr/>
          </p:nvSpPr>
          <p:spPr bwMode="auto">
            <a:xfrm>
              <a:off x="1894" y="1524"/>
              <a:ext cx="418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46" name="Line 26"/>
            <p:cNvSpPr>
              <a:spLocks noChangeShapeType="1"/>
            </p:cNvSpPr>
            <p:nvPr/>
          </p:nvSpPr>
          <p:spPr bwMode="auto">
            <a:xfrm>
              <a:off x="2312" y="1561"/>
              <a:ext cx="64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7" name="Line 27"/>
            <p:cNvSpPr>
              <a:spLocks noChangeShapeType="1"/>
            </p:cNvSpPr>
            <p:nvPr/>
          </p:nvSpPr>
          <p:spPr bwMode="auto">
            <a:xfrm>
              <a:off x="2312" y="883"/>
              <a:ext cx="64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8" name="Oval 28"/>
            <p:cNvSpPr>
              <a:spLocks noChangeArrowheads="1"/>
            </p:cNvSpPr>
            <p:nvPr/>
          </p:nvSpPr>
          <p:spPr bwMode="auto">
            <a:xfrm>
              <a:off x="3145" y="845"/>
              <a:ext cx="76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49" name="Line 29"/>
            <p:cNvSpPr>
              <a:spLocks noChangeShapeType="1"/>
            </p:cNvSpPr>
            <p:nvPr/>
          </p:nvSpPr>
          <p:spPr bwMode="auto">
            <a:xfrm>
              <a:off x="2956" y="883"/>
              <a:ext cx="189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0" name="Line 30"/>
            <p:cNvSpPr>
              <a:spLocks noChangeShapeType="1"/>
            </p:cNvSpPr>
            <p:nvPr/>
          </p:nvSpPr>
          <p:spPr bwMode="auto">
            <a:xfrm>
              <a:off x="3221" y="883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1" name="Rectangle 31"/>
            <p:cNvSpPr>
              <a:spLocks noChangeArrowheads="1"/>
            </p:cNvSpPr>
            <p:nvPr/>
          </p:nvSpPr>
          <p:spPr bwMode="auto">
            <a:xfrm>
              <a:off x="3297" y="845"/>
              <a:ext cx="417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2" name="Oval 32"/>
            <p:cNvSpPr>
              <a:spLocks noChangeArrowheads="1"/>
            </p:cNvSpPr>
            <p:nvPr/>
          </p:nvSpPr>
          <p:spPr bwMode="auto">
            <a:xfrm>
              <a:off x="3145" y="1524"/>
              <a:ext cx="76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3" name="Line 33"/>
            <p:cNvSpPr>
              <a:spLocks noChangeShapeType="1"/>
            </p:cNvSpPr>
            <p:nvPr/>
          </p:nvSpPr>
          <p:spPr bwMode="auto">
            <a:xfrm>
              <a:off x="2956" y="1561"/>
              <a:ext cx="189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4" name="Line 34"/>
            <p:cNvSpPr>
              <a:spLocks noChangeShapeType="1"/>
            </p:cNvSpPr>
            <p:nvPr/>
          </p:nvSpPr>
          <p:spPr bwMode="auto">
            <a:xfrm>
              <a:off x="3221" y="1561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5" name="Rectangle 35"/>
            <p:cNvSpPr>
              <a:spLocks noChangeArrowheads="1"/>
            </p:cNvSpPr>
            <p:nvPr/>
          </p:nvSpPr>
          <p:spPr bwMode="auto">
            <a:xfrm>
              <a:off x="3297" y="1524"/>
              <a:ext cx="417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6" name="Oval 36"/>
            <p:cNvSpPr>
              <a:spLocks noChangeArrowheads="1"/>
            </p:cNvSpPr>
            <p:nvPr/>
          </p:nvSpPr>
          <p:spPr bwMode="auto">
            <a:xfrm>
              <a:off x="3752" y="865"/>
              <a:ext cx="18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7" name="Oval 37"/>
            <p:cNvSpPr>
              <a:spLocks noChangeArrowheads="1"/>
            </p:cNvSpPr>
            <p:nvPr/>
          </p:nvSpPr>
          <p:spPr bwMode="auto">
            <a:xfrm>
              <a:off x="3828" y="865"/>
              <a:ext cx="18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8" name="Oval 38"/>
            <p:cNvSpPr>
              <a:spLocks noChangeArrowheads="1"/>
            </p:cNvSpPr>
            <p:nvPr/>
          </p:nvSpPr>
          <p:spPr bwMode="auto">
            <a:xfrm>
              <a:off x="3903" y="865"/>
              <a:ext cx="19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9" name="Oval 39"/>
            <p:cNvSpPr>
              <a:spLocks noChangeArrowheads="1"/>
            </p:cNvSpPr>
            <p:nvPr/>
          </p:nvSpPr>
          <p:spPr bwMode="auto">
            <a:xfrm>
              <a:off x="3752" y="1543"/>
              <a:ext cx="18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0" name="Oval 40"/>
            <p:cNvSpPr>
              <a:spLocks noChangeArrowheads="1"/>
            </p:cNvSpPr>
            <p:nvPr/>
          </p:nvSpPr>
          <p:spPr bwMode="auto">
            <a:xfrm>
              <a:off x="3828" y="1543"/>
              <a:ext cx="18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1" name="Oval 41"/>
            <p:cNvSpPr>
              <a:spLocks noChangeArrowheads="1"/>
            </p:cNvSpPr>
            <p:nvPr/>
          </p:nvSpPr>
          <p:spPr bwMode="auto">
            <a:xfrm>
              <a:off x="3903" y="1543"/>
              <a:ext cx="19" cy="1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2" name="Rectangle 42"/>
            <p:cNvSpPr>
              <a:spLocks noChangeArrowheads="1"/>
            </p:cNvSpPr>
            <p:nvPr/>
          </p:nvSpPr>
          <p:spPr bwMode="auto">
            <a:xfrm>
              <a:off x="3980" y="845"/>
              <a:ext cx="416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3" name="Rectangle 43"/>
            <p:cNvSpPr>
              <a:spLocks noChangeArrowheads="1"/>
            </p:cNvSpPr>
            <p:nvPr/>
          </p:nvSpPr>
          <p:spPr bwMode="auto">
            <a:xfrm>
              <a:off x="3980" y="1524"/>
              <a:ext cx="416" cy="7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4" name="Line 44"/>
            <p:cNvSpPr>
              <a:spLocks noChangeShapeType="1"/>
            </p:cNvSpPr>
            <p:nvPr/>
          </p:nvSpPr>
          <p:spPr bwMode="auto">
            <a:xfrm>
              <a:off x="4396" y="1561"/>
              <a:ext cx="64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5" name="Line 45"/>
            <p:cNvSpPr>
              <a:spLocks noChangeShapeType="1"/>
            </p:cNvSpPr>
            <p:nvPr/>
          </p:nvSpPr>
          <p:spPr bwMode="auto">
            <a:xfrm>
              <a:off x="4396" y="883"/>
              <a:ext cx="64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6" name="Freeform 4"/>
            <p:cNvSpPr>
              <a:spLocks/>
            </p:cNvSpPr>
            <p:nvPr/>
          </p:nvSpPr>
          <p:spPr bwMode="auto">
            <a:xfrm rot="5400000">
              <a:off x="5212" y="1165"/>
              <a:ext cx="264" cy="152"/>
            </a:xfrm>
            <a:custGeom>
              <a:avLst/>
              <a:gdLst>
                <a:gd name="T0" fmla="*/ 77119104 w 434"/>
                <a:gd name="T1" fmla="*/ 43622144 h 198"/>
                <a:gd name="T2" fmla="*/ 70544420 w 434"/>
                <a:gd name="T3" fmla="*/ 0 h 198"/>
                <a:gd name="T4" fmla="*/ 57750570 w 434"/>
                <a:gd name="T5" fmla="*/ 87243993 h 198"/>
                <a:gd name="T6" fmla="*/ 44956525 w 434"/>
                <a:gd name="T7" fmla="*/ 0 h 198"/>
                <a:gd name="T8" fmla="*/ 32162627 w 434"/>
                <a:gd name="T9" fmla="*/ 87243993 h 198"/>
                <a:gd name="T10" fmla="*/ 19368597 w 434"/>
                <a:gd name="T11" fmla="*/ 0 h 198"/>
                <a:gd name="T12" fmla="*/ 6396966 w 434"/>
                <a:gd name="T13" fmla="*/ 87243993 h 198"/>
                <a:gd name="T14" fmla="*/ 0 w 434"/>
                <a:gd name="T15" fmla="*/ 43622144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4"/>
                <a:gd name="T25" fmla="*/ 0 h 198"/>
                <a:gd name="T26" fmla="*/ 434 w 434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4" h="198">
                  <a:moveTo>
                    <a:pt x="434" y="99"/>
                  </a:moveTo>
                  <a:lnTo>
                    <a:pt x="397" y="0"/>
                  </a:lnTo>
                  <a:lnTo>
                    <a:pt x="325" y="198"/>
                  </a:lnTo>
                  <a:lnTo>
                    <a:pt x="253" y="0"/>
                  </a:lnTo>
                  <a:lnTo>
                    <a:pt x="181" y="198"/>
                  </a:lnTo>
                  <a:lnTo>
                    <a:pt x="109" y="0"/>
                  </a:lnTo>
                  <a:lnTo>
                    <a:pt x="36" y="198"/>
                  </a:lnTo>
                  <a:lnTo>
                    <a:pt x="0" y="99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7" name="Line 47"/>
            <p:cNvSpPr>
              <a:spLocks noChangeShapeType="1"/>
            </p:cNvSpPr>
            <p:nvPr/>
          </p:nvSpPr>
          <p:spPr bwMode="auto">
            <a:xfrm>
              <a:off x="5345" y="1373"/>
              <a:ext cx="0" cy="1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8" name="Line 48"/>
            <p:cNvSpPr>
              <a:spLocks noChangeShapeType="1"/>
            </p:cNvSpPr>
            <p:nvPr/>
          </p:nvSpPr>
          <p:spPr bwMode="auto">
            <a:xfrm flipV="1">
              <a:off x="5345" y="883"/>
              <a:ext cx="0" cy="22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9" name="Oval 49"/>
            <p:cNvSpPr>
              <a:spLocks noChangeArrowheads="1"/>
            </p:cNvSpPr>
            <p:nvPr/>
          </p:nvSpPr>
          <p:spPr bwMode="auto">
            <a:xfrm>
              <a:off x="5079" y="845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70" name="Oval 50"/>
            <p:cNvSpPr>
              <a:spLocks noChangeArrowheads="1"/>
            </p:cNvSpPr>
            <p:nvPr/>
          </p:nvSpPr>
          <p:spPr bwMode="auto">
            <a:xfrm>
              <a:off x="5079" y="1524"/>
              <a:ext cx="75" cy="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71" name="Line 51"/>
            <p:cNvSpPr>
              <a:spLocks noChangeShapeType="1"/>
            </p:cNvSpPr>
            <p:nvPr/>
          </p:nvSpPr>
          <p:spPr bwMode="auto">
            <a:xfrm flipH="1">
              <a:off x="5154" y="1561"/>
              <a:ext cx="191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72" name="Line 52"/>
            <p:cNvSpPr>
              <a:spLocks noChangeShapeType="1"/>
            </p:cNvSpPr>
            <p:nvPr/>
          </p:nvSpPr>
          <p:spPr bwMode="auto">
            <a:xfrm>
              <a:off x="5154" y="883"/>
              <a:ext cx="191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73" name="Line 53"/>
            <p:cNvSpPr>
              <a:spLocks noChangeShapeType="1"/>
            </p:cNvSpPr>
            <p:nvPr/>
          </p:nvSpPr>
          <p:spPr bwMode="auto">
            <a:xfrm>
              <a:off x="5003" y="883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74" name="Line 54"/>
            <p:cNvSpPr>
              <a:spLocks noChangeShapeType="1"/>
            </p:cNvSpPr>
            <p:nvPr/>
          </p:nvSpPr>
          <p:spPr bwMode="auto">
            <a:xfrm>
              <a:off x="5003" y="1561"/>
              <a:ext cx="7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75" name="Text Box 55"/>
            <p:cNvSpPr txBox="1">
              <a:spLocks noChangeArrowheads="1"/>
            </p:cNvSpPr>
            <p:nvPr/>
          </p:nvSpPr>
          <p:spPr bwMode="auto">
            <a:xfrm>
              <a:off x="752" y="1088"/>
              <a:ext cx="268" cy="2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800" b="1">
                  <a:solidFill>
                    <a:schemeClr val="bg1"/>
                  </a:solidFill>
                  <a:latin typeface="Times New Roman" pitchFamily="18" charset="0"/>
                </a:rPr>
                <a:t>V</a:t>
              </a:r>
              <a:r>
                <a:rPr lang="en-US" altLang="zh-TW" sz="1800" b="1" baseline="-25000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  <a:endParaRPr lang="zh-TW" altLang="en-US" sz="1800" b="1" baseline="-25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6476" name="Text Box 56"/>
            <p:cNvSpPr txBox="1">
              <a:spLocks noChangeArrowheads="1"/>
            </p:cNvSpPr>
            <p:nvPr/>
          </p:nvSpPr>
          <p:spPr bwMode="auto">
            <a:xfrm>
              <a:off x="1733" y="1088"/>
              <a:ext cx="268" cy="2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800" b="1">
                  <a:solidFill>
                    <a:schemeClr val="bg1"/>
                  </a:solidFill>
                  <a:latin typeface="Times New Roman" pitchFamily="18" charset="0"/>
                </a:rPr>
                <a:t>V</a:t>
              </a:r>
              <a:r>
                <a:rPr lang="en-US" altLang="zh-TW" sz="1800" b="1" baseline="-25000">
                  <a:solidFill>
                    <a:schemeClr val="bg1"/>
                  </a:solidFill>
                  <a:latin typeface="Times New Roman" pitchFamily="18" charset="0"/>
                </a:rPr>
                <a:t>1</a:t>
              </a:r>
              <a:endParaRPr lang="zh-TW" altLang="en-US" sz="1800" b="1" baseline="-25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6477" name="Text Box 57"/>
            <p:cNvSpPr txBox="1">
              <a:spLocks noChangeArrowheads="1"/>
            </p:cNvSpPr>
            <p:nvPr/>
          </p:nvSpPr>
          <p:spPr bwMode="auto">
            <a:xfrm>
              <a:off x="3151" y="1088"/>
              <a:ext cx="268" cy="2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800" b="1">
                  <a:solidFill>
                    <a:schemeClr val="bg1"/>
                  </a:solidFill>
                  <a:latin typeface="Times New Roman" pitchFamily="18" charset="0"/>
                </a:rPr>
                <a:t>V</a:t>
              </a:r>
              <a:r>
                <a:rPr lang="en-US" altLang="zh-TW" sz="1800" b="1" baseline="-25000">
                  <a:solidFill>
                    <a:schemeClr val="bg1"/>
                  </a:solidFill>
                  <a:latin typeface="Times New Roman" pitchFamily="18" charset="0"/>
                </a:rPr>
                <a:t>2</a:t>
              </a:r>
              <a:endParaRPr lang="zh-TW" altLang="en-US" sz="1800" b="1" baseline="-25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6478" name="Text Box 58"/>
            <p:cNvSpPr txBox="1">
              <a:spLocks noChangeArrowheads="1"/>
            </p:cNvSpPr>
            <p:nvPr/>
          </p:nvSpPr>
          <p:spPr bwMode="auto">
            <a:xfrm>
              <a:off x="4951" y="1052"/>
              <a:ext cx="289" cy="2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800" b="1">
                  <a:solidFill>
                    <a:schemeClr val="bg1"/>
                  </a:solidFill>
                  <a:latin typeface="Times New Roman" pitchFamily="18" charset="0"/>
                </a:rPr>
                <a:t>V</a:t>
              </a:r>
              <a:r>
                <a:rPr lang="en-US" altLang="zh-TW" sz="1800" b="1" baseline="-25000">
                  <a:solidFill>
                    <a:schemeClr val="bg1"/>
                  </a:solidFill>
                  <a:latin typeface="Times New Roman" pitchFamily="18" charset="0"/>
                </a:rPr>
                <a:t>N</a:t>
              </a:r>
              <a:endParaRPr lang="zh-TW" altLang="en-US" sz="1800" b="1" baseline="-25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16391" name="Rectangle 62"/>
          <p:cNvSpPr>
            <a:spLocks noChangeArrowheads="1"/>
          </p:cNvSpPr>
          <p:nvPr/>
        </p:nvSpPr>
        <p:spPr bwMode="auto">
          <a:xfrm>
            <a:off x="2079625" y="1604963"/>
            <a:ext cx="49213" cy="1079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392" name="Rectangle 66"/>
          <p:cNvSpPr>
            <a:spLocks noChangeArrowheads="1"/>
          </p:cNvSpPr>
          <p:nvPr/>
        </p:nvSpPr>
        <p:spPr bwMode="auto">
          <a:xfrm>
            <a:off x="4329113" y="1604963"/>
            <a:ext cx="49212" cy="1079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4076700" y="1836738"/>
            <a:ext cx="554038" cy="539750"/>
            <a:chOff x="2568" y="1157"/>
            <a:chExt cx="349" cy="340"/>
          </a:xfrm>
        </p:grpSpPr>
        <p:sp>
          <p:nvSpPr>
            <p:cNvPr id="16427" name="Rectangle 65"/>
            <p:cNvSpPr>
              <a:spLocks noChangeArrowheads="1"/>
            </p:cNvSpPr>
            <p:nvPr/>
          </p:nvSpPr>
          <p:spPr bwMode="auto">
            <a:xfrm>
              <a:off x="2568" y="1448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28" name="AutoShape 64"/>
            <p:cNvSpPr>
              <a:spLocks noChangeArrowheads="1"/>
            </p:cNvSpPr>
            <p:nvPr/>
          </p:nvSpPr>
          <p:spPr bwMode="auto">
            <a:xfrm rot="10800000">
              <a:off x="2568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7308850" y="1836738"/>
            <a:ext cx="554038" cy="539750"/>
            <a:chOff x="4611" y="1157"/>
            <a:chExt cx="349" cy="340"/>
          </a:xfrm>
        </p:grpSpPr>
        <p:sp>
          <p:nvSpPr>
            <p:cNvPr id="16425" name="AutoShape 68"/>
            <p:cNvSpPr>
              <a:spLocks noChangeArrowheads="1"/>
            </p:cNvSpPr>
            <p:nvPr/>
          </p:nvSpPr>
          <p:spPr bwMode="auto">
            <a:xfrm rot="10800000">
              <a:off x="4611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26" name="Rectangle 69"/>
            <p:cNvSpPr>
              <a:spLocks noChangeArrowheads="1"/>
            </p:cNvSpPr>
            <p:nvPr/>
          </p:nvSpPr>
          <p:spPr bwMode="auto">
            <a:xfrm>
              <a:off x="4611" y="1448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6395" name="Rectangle 70"/>
          <p:cNvSpPr>
            <a:spLocks noChangeArrowheads="1"/>
          </p:cNvSpPr>
          <p:nvPr/>
        </p:nvSpPr>
        <p:spPr bwMode="auto">
          <a:xfrm>
            <a:off x="7572375" y="1604963"/>
            <a:ext cx="49213" cy="1079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52" name="Rectangle 35"/>
          <p:cNvSpPr>
            <a:spLocks noChangeArrowheads="1"/>
          </p:cNvSpPr>
          <p:nvPr/>
        </p:nvSpPr>
        <p:spPr bwMode="auto">
          <a:xfrm>
            <a:off x="327025" y="4643438"/>
            <a:ext cx="38163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altLang="zh-TW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net bandwidth is limited by </a:t>
            </a:r>
            <a:r>
              <a:rPr lang="en-US" altLang="zh-TW" sz="24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Single PD</a:t>
            </a:r>
            <a:endParaRPr lang="en-US" altLang="zh-TW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53" name="Oval 73"/>
          <p:cNvSpPr>
            <a:spLocks noChangeArrowheads="1"/>
          </p:cNvSpPr>
          <p:nvPr/>
        </p:nvSpPr>
        <p:spPr bwMode="auto">
          <a:xfrm>
            <a:off x="468313" y="1773238"/>
            <a:ext cx="790575" cy="8651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54" name="Oval 74"/>
          <p:cNvSpPr>
            <a:spLocks noChangeArrowheads="1"/>
          </p:cNvSpPr>
          <p:nvPr/>
        </p:nvSpPr>
        <p:spPr bwMode="auto">
          <a:xfrm>
            <a:off x="8243888" y="1700213"/>
            <a:ext cx="790575" cy="8651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5" name="Group 77"/>
          <p:cNvGrpSpPr>
            <a:grpSpLocks/>
          </p:cNvGrpSpPr>
          <p:nvPr/>
        </p:nvGrpSpPr>
        <p:grpSpPr bwMode="auto">
          <a:xfrm>
            <a:off x="7451725" y="2060575"/>
            <a:ext cx="277813" cy="215900"/>
            <a:chOff x="4611" y="1157"/>
            <a:chExt cx="349" cy="340"/>
          </a:xfrm>
        </p:grpSpPr>
        <p:sp>
          <p:nvSpPr>
            <p:cNvPr id="16423" name="AutoShape 78"/>
            <p:cNvSpPr>
              <a:spLocks noChangeArrowheads="1"/>
            </p:cNvSpPr>
            <p:nvPr/>
          </p:nvSpPr>
          <p:spPr bwMode="auto">
            <a:xfrm rot="10800000">
              <a:off x="4611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24" name="Rectangle 79"/>
            <p:cNvSpPr>
              <a:spLocks noChangeArrowheads="1"/>
            </p:cNvSpPr>
            <p:nvPr/>
          </p:nvSpPr>
          <p:spPr bwMode="auto">
            <a:xfrm>
              <a:off x="4611" y="1448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6" name="Group 80"/>
          <p:cNvGrpSpPr>
            <a:grpSpLocks/>
          </p:cNvGrpSpPr>
          <p:nvPr/>
        </p:nvGrpSpPr>
        <p:grpSpPr bwMode="auto">
          <a:xfrm>
            <a:off x="4211638" y="2060575"/>
            <a:ext cx="277812" cy="215900"/>
            <a:chOff x="4611" y="1157"/>
            <a:chExt cx="349" cy="340"/>
          </a:xfrm>
        </p:grpSpPr>
        <p:sp>
          <p:nvSpPr>
            <p:cNvPr id="16421" name="AutoShape 81"/>
            <p:cNvSpPr>
              <a:spLocks noChangeArrowheads="1"/>
            </p:cNvSpPr>
            <p:nvPr/>
          </p:nvSpPr>
          <p:spPr bwMode="auto">
            <a:xfrm rot="10800000">
              <a:off x="4611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22" name="Rectangle 82"/>
            <p:cNvSpPr>
              <a:spLocks noChangeArrowheads="1"/>
            </p:cNvSpPr>
            <p:nvPr/>
          </p:nvSpPr>
          <p:spPr bwMode="auto">
            <a:xfrm>
              <a:off x="4611" y="1448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1827213" y="1836738"/>
            <a:ext cx="561975" cy="546100"/>
            <a:chOff x="1151" y="1157"/>
            <a:chExt cx="354" cy="344"/>
          </a:xfrm>
        </p:grpSpPr>
        <p:sp>
          <p:nvSpPr>
            <p:cNvPr id="16419" name="AutoShape 60"/>
            <p:cNvSpPr>
              <a:spLocks noChangeArrowheads="1"/>
            </p:cNvSpPr>
            <p:nvPr/>
          </p:nvSpPr>
          <p:spPr bwMode="auto">
            <a:xfrm rot="10800000">
              <a:off x="1151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20" name="Rectangle 87"/>
            <p:cNvSpPr>
              <a:spLocks noChangeArrowheads="1"/>
            </p:cNvSpPr>
            <p:nvPr/>
          </p:nvSpPr>
          <p:spPr bwMode="auto">
            <a:xfrm>
              <a:off x="1156" y="1453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1970088" y="2068513"/>
            <a:ext cx="277812" cy="215900"/>
            <a:chOff x="4611" y="1157"/>
            <a:chExt cx="349" cy="340"/>
          </a:xfrm>
        </p:grpSpPr>
        <p:sp>
          <p:nvSpPr>
            <p:cNvPr id="16417" name="AutoShape 89"/>
            <p:cNvSpPr>
              <a:spLocks noChangeArrowheads="1"/>
            </p:cNvSpPr>
            <p:nvPr/>
          </p:nvSpPr>
          <p:spPr bwMode="auto">
            <a:xfrm rot="10800000">
              <a:off x="4611" y="1157"/>
              <a:ext cx="348" cy="3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18" name="Rectangle 90"/>
            <p:cNvSpPr>
              <a:spLocks noChangeArrowheads="1"/>
            </p:cNvSpPr>
            <p:nvPr/>
          </p:nvSpPr>
          <p:spPr bwMode="auto">
            <a:xfrm>
              <a:off x="4611" y="1448"/>
              <a:ext cx="349" cy="4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6178" name="AutoShape 98"/>
          <p:cNvSpPr>
            <a:spLocks noChangeArrowheads="1"/>
          </p:cNvSpPr>
          <p:nvPr/>
        </p:nvSpPr>
        <p:spPr bwMode="auto">
          <a:xfrm>
            <a:off x="2195513" y="1341438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79" name="AutoShape 99"/>
          <p:cNvSpPr>
            <a:spLocks noChangeArrowheads="1"/>
          </p:cNvSpPr>
          <p:nvPr/>
        </p:nvSpPr>
        <p:spPr bwMode="auto">
          <a:xfrm>
            <a:off x="4356100" y="1268413"/>
            <a:ext cx="503238" cy="288925"/>
          </a:xfrm>
          <a:prstGeom prst="rightArrow">
            <a:avLst>
              <a:gd name="adj1" fmla="val 50000"/>
              <a:gd name="adj2" fmla="val 43544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80" name="AutoShape 100"/>
          <p:cNvSpPr>
            <a:spLocks noChangeArrowheads="1"/>
          </p:cNvSpPr>
          <p:nvPr/>
        </p:nvSpPr>
        <p:spPr bwMode="auto">
          <a:xfrm>
            <a:off x="6372225" y="1125538"/>
            <a:ext cx="576263" cy="4318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81" name="Rectangle 35"/>
          <p:cNvSpPr>
            <a:spLocks noChangeArrowheads="1"/>
          </p:cNvSpPr>
          <p:nvPr/>
        </p:nvSpPr>
        <p:spPr bwMode="auto">
          <a:xfrm>
            <a:off x="5072063" y="4572000"/>
            <a:ext cx="44275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altLang="zh-TW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Transmission Loss limited bandwidth </a:t>
            </a:r>
            <a:r>
              <a:rPr lang="en-US" altLang="zh-TW" sz="2400" b="1" i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Major Bandwidth Limitation  </a:t>
            </a:r>
          </a:p>
        </p:txBody>
      </p:sp>
      <p:sp>
        <p:nvSpPr>
          <p:cNvPr id="46182" name="Freeform 102"/>
          <p:cNvSpPr>
            <a:spLocks/>
          </p:cNvSpPr>
          <p:nvPr/>
        </p:nvSpPr>
        <p:spPr bwMode="auto">
          <a:xfrm>
            <a:off x="1547813" y="476250"/>
            <a:ext cx="1368425" cy="1249363"/>
          </a:xfrm>
          <a:custGeom>
            <a:avLst/>
            <a:gdLst>
              <a:gd name="T0" fmla="*/ 0 w 1920"/>
              <a:gd name="T1" fmla="*/ 2147483647 h 741"/>
              <a:gd name="T2" fmla="*/ 2147483647 w 1920"/>
              <a:gd name="T3" fmla="*/ 2147483647 h 741"/>
              <a:gd name="T4" fmla="*/ 2147483647 w 1920"/>
              <a:gd name="T5" fmla="*/ 2147483647 h 741"/>
              <a:gd name="T6" fmla="*/ 2147483647 w 1920"/>
              <a:gd name="T7" fmla="*/ 2147483647 h 741"/>
              <a:gd name="T8" fmla="*/ 2147483647 w 1920"/>
              <a:gd name="T9" fmla="*/ 2147483647 h 7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741"/>
              <a:gd name="T17" fmla="*/ 1920 w 1920"/>
              <a:gd name="T18" fmla="*/ 741 h 7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741">
                <a:moveTo>
                  <a:pt x="0" y="295"/>
                </a:moveTo>
                <a:cubicBezTo>
                  <a:pt x="193" y="147"/>
                  <a:pt x="386" y="0"/>
                  <a:pt x="590" y="68"/>
                </a:cubicBezTo>
                <a:cubicBezTo>
                  <a:pt x="794" y="136"/>
                  <a:pt x="1021" y="665"/>
                  <a:pt x="1225" y="703"/>
                </a:cubicBezTo>
                <a:cubicBezTo>
                  <a:pt x="1429" y="741"/>
                  <a:pt x="1708" y="370"/>
                  <a:pt x="1814" y="295"/>
                </a:cubicBezTo>
                <a:cubicBezTo>
                  <a:pt x="1920" y="220"/>
                  <a:pt x="1852" y="257"/>
                  <a:pt x="1860" y="250"/>
                </a:cubicBezTo>
              </a:path>
            </a:pathLst>
          </a:custGeom>
          <a:solidFill>
            <a:srgbClr val="00FF00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6183" name="Freeform 103"/>
          <p:cNvSpPr>
            <a:spLocks/>
          </p:cNvSpPr>
          <p:nvPr/>
        </p:nvSpPr>
        <p:spPr bwMode="auto">
          <a:xfrm>
            <a:off x="7092950" y="1196975"/>
            <a:ext cx="1295400" cy="288925"/>
          </a:xfrm>
          <a:custGeom>
            <a:avLst/>
            <a:gdLst>
              <a:gd name="T0" fmla="*/ 0 w 1920"/>
              <a:gd name="T1" fmla="*/ 2147483647 h 741"/>
              <a:gd name="T2" fmla="*/ 2147483647 w 1920"/>
              <a:gd name="T3" fmla="*/ 2147483647 h 741"/>
              <a:gd name="T4" fmla="*/ 2147483647 w 1920"/>
              <a:gd name="T5" fmla="*/ 2147483647 h 741"/>
              <a:gd name="T6" fmla="*/ 2147483647 w 1920"/>
              <a:gd name="T7" fmla="*/ 2147483647 h 741"/>
              <a:gd name="T8" fmla="*/ 2147483647 w 1920"/>
              <a:gd name="T9" fmla="*/ 2147483647 h 7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741"/>
              <a:gd name="T17" fmla="*/ 1920 w 1920"/>
              <a:gd name="T18" fmla="*/ 741 h 7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741">
                <a:moveTo>
                  <a:pt x="0" y="295"/>
                </a:moveTo>
                <a:cubicBezTo>
                  <a:pt x="193" y="147"/>
                  <a:pt x="386" y="0"/>
                  <a:pt x="590" y="68"/>
                </a:cubicBezTo>
                <a:cubicBezTo>
                  <a:pt x="794" y="136"/>
                  <a:pt x="1021" y="665"/>
                  <a:pt x="1225" y="703"/>
                </a:cubicBezTo>
                <a:cubicBezTo>
                  <a:pt x="1429" y="741"/>
                  <a:pt x="1708" y="370"/>
                  <a:pt x="1814" y="295"/>
                </a:cubicBezTo>
                <a:cubicBezTo>
                  <a:pt x="1920" y="220"/>
                  <a:pt x="1852" y="257"/>
                  <a:pt x="1860" y="250"/>
                </a:cubicBezTo>
              </a:path>
            </a:pathLst>
          </a:custGeom>
          <a:solidFill>
            <a:srgbClr val="00FF00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6184" name="AutoShape 104"/>
          <p:cNvSpPr>
            <a:spLocks noChangeArrowheads="1"/>
          </p:cNvSpPr>
          <p:nvPr/>
        </p:nvSpPr>
        <p:spPr bwMode="auto">
          <a:xfrm>
            <a:off x="3059113" y="1412875"/>
            <a:ext cx="576262" cy="4318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087" name="橢圓 42"/>
          <p:cNvSpPr>
            <a:spLocks noChangeArrowheads="1"/>
          </p:cNvSpPr>
          <p:nvPr/>
        </p:nvSpPr>
        <p:spPr bwMode="auto">
          <a:xfrm>
            <a:off x="1357313" y="4500563"/>
            <a:ext cx="6429375" cy="1498600"/>
          </a:xfrm>
          <a:prstGeom prst="ellipse">
            <a:avLst/>
          </a:prstGeom>
          <a:solidFill>
            <a:srgbClr val="DAF4A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r>
              <a:rPr lang="en-US" altLang="zh-TW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can we overcome</a:t>
            </a:r>
          </a:p>
          <a:p>
            <a:r>
              <a:rPr lang="en-US" altLang="zh-TW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these drawbacks ? </a:t>
            </a:r>
            <a:endParaRPr lang="zh-TW" altLang="en-US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85" name="Oval 105"/>
          <p:cNvSpPr>
            <a:spLocks noChangeArrowheads="1"/>
          </p:cNvSpPr>
          <p:nvPr/>
        </p:nvSpPr>
        <p:spPr bwMode="auto">
          <a:xfrm>
            <a:off x="1331913" y="1268413"/>
            <a:ext cx="6840537" cy="15843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86" name="AutoShape 106"/>
          <p:cNvSpPr>
            <a:spLocks noChangeArrowheads="1"/>
          </p:cNvSpPr>
          <p:nvPr/>
        </p:nvSpPr>
        <p:spPr bwMode="auto">
          <a:xfrm>
            <a:off x="5292725" y="1412875"/>
            <a:ext cx="576263" cy="4318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87" name="AutoShape 107"/>
          <p:cNvSpPr>
            <a:spLocks noChangeArrowheads="1"/>
          </p:cNvSpPr>
          <p:nvPr/>
        </p:nvSpPr>
        <p:spPr bwMode="auto">
          <a:xfrm>
            <a:off x="6372225" y="1412875"/>
            <a:ext cx="576263" cy="4318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00FF00">
              <a:alpha val="83136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188" name="Freeform 108"/>
          <p:cNvSpPr>
            <a:spLocks/>
          </p:cNvSpPr>
          <p:nvPr/>
        </p:nvSpPr>
        <p:spPr bwMode="auto">
          <a:xfrm>
            <a:off x="3924300" y="692150"/>
            <a:ext cx="1368425" cy="962025"/>
          </a:xfrm>
          <a:custGeom>
            <a:avLst/>
            <a:gdLst>
              <a:gd name="T0" fmla="*/ 0 w 1920"/>
              <a:gd name="T1" fmla="*/ 2147483647 h 741"/>
              <a:gd name="T2" fmla="*/ 2147483647 w 1920"/>
              <a:gd name="T3" fmla="*/ 2147483647 h 741"/>
              <a:gd name="T4" fmla="*/ 2147483647 w 1920"/>
              <a:gd name="T5" fmla="*/ 2147483647 h 741"/>
              <a:gd name="T6" fmla="*/ 2147483647 w 1920"/>
              <a:gd name="T7" fmla="*/ 2147483647 h 741"/>
              <a:gd name="T8" fmla="*/ 2147483647 w 1920"/>
              <a:gd name="T9" fmla="*/ 2147483647 h 7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741"/>
              <a:gd name="T17" fmla="*/ 1920 w 1920"/>
              <a:gd name="T18" fmla="*/ 741 h 7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741">
                <a:moveTo>
                  <a:pt x="0" y="295"/>
                </a:moveTo>
                <a:cubicBezTo>
                  <a:pt x="193" y="147"/>
                  <a:pt x="386" y="0"/>
                  <a:pt x="590" y="68"/>
                </a:cubicBezTo>
                <a:cubicBezTo>
                  <a:pt x="794" y="136"/>
                  <a:pt x="1021" y="665"/>
                  <a:pt x="1225" y="703"/>
                </a:cubicBezTo>
                <a:cubicBezTo>
                  <a:pt x="1429" y="741"/>
                  <a:pt x="1708" y="370"/>
                  <a:pt x="1814" y="295"/>
                </a:cubicBezTo>
                <a:cubicBezTo>
                  <a:pt x="1920" y="220"/>
                  <a:pt x="1852" y="257"/>
                  <a:pt x="1860" y="250"/>
                </a:cubicBezTo>
              </a:path>
            </a:pathLst>
          </a:custGeom>
          <a:solidFill>
            <a:srgbClr val="00FF00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415" name="文字方塊 93"/>
          <p:cNvSpPr txBox="1">
            <a:spLocks noChangeArrowheads="1"/>
          </p:cNvSpPr>
          <p:nvPr/>
        </p:nvSpPr>
        <p:spPr bwMode="auto">
          <a:xfrm>
            <a:off x="0" y="292893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/>
              <a:t>Dummy Load</a:t>
            </a:r>
            <a:endParaRPr lang="zh-TW" altLang="en-US"/>
          </a:p>
        </p:txBody>
      </p:sp>
      <p:sp>
        <p:nvSpPr>
          <p:cNvPr id="16416" name="向上箭號 94"/>
          <p:cNvSpPr>
            <a:spLocks noChangeArrowheads="1"/>
          </p:cNvSpPr>
          <p:nvPr/>
        </p:nvSpPr>
        <p:spPr bwMode="auto">
          <a:xfrm>
            <a:off x="642938" y="2643188"/>
            <a:ext cx="214312" cy="428625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19306 -0.00532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13785 1.48148E-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13785 1.48148E-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4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4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  <p:bldP spid="46086" grpId="0"/>
      <p:bldP spid="46152" grpId="0"/>
      <p:bldP spid="46153" grpId="0" animBg="1"/>
      <p:bldP spid="46153" grpId="1" animBg="1"/>
      <p:bldP spid="46154" grpId="0" animBg="1"/>
      <p:bldP spid="46154" grpId="1" animBg="1"/>
      <p:bldP spid="46178" grpId="0" animBg="1"/>
      <p:bldP spid="46178" grpId="1" animBg="1"/>
      <p:bldP spid="46178" grpId="2" animBg="1"/>
      <p:bldP spid="46179" grpId="0" animBg="1"/>
      <p:bldP spid="46179" grpId="1" animBg="1"/>
      <p:bldP spid="46179" grpId="2" animBg="1"/>
      <p:bldP spid="46180" grpId="0" animBg="1"/>
      <p:bldP spid="46180" grpId="1" animBg="1"/>
      <p:bldP spid="46180" grpId="2" animBg="1"/>
      <p:bldP spid="46181" grpId="0"/>
      <p:bldP spid="46182" grpId="0" animBg="1"/>
      <p:bldP spid="46183" grpId="0" animBg="1"/>
      <p:bldP spid="46184" grpId="0" animBg="1"/>
      <p:bldP spid="46087" grpId="0" animBg="1"/>
      <p:bldP spid="46185" grpId="0" animBg="1"/>
      <p:bldP spid="46185" grpId="1" animBg="1"/>
      <p:bldP spid="46186" grpId="0" animBg="1"/>
      <p:bldP spid="46187" grpId="0" animBg="1"/>
      <p:bldP spid="4618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686800" cy="10842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4000" b="1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Our Solution: Cascade NBUTC-PD </a:t>
            </a:r>
            <a:endParaRPr lang="en-US" altLang="zh-TW" sz="4000" b="1" baseline="-25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2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63" y="4365625"/>
            <a:ext cx="216058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2708275"/>
            <a:ext cx="158115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87"/>
          <p:cNvSpPr txBox="1">
            <a:spLocks noChangeArrowheads="1"/>
          </p:cNvSpPr>
          <p:nvPr/>
        </p:nvSpPr>
        <p:spPr bwMode="auto">
          <a:xfrm>
            <a:off x="323850" y="1125538"/>
            <a:ext cx="8820150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i="1" u="sng" dirty="0">
                <a:latin typeface="+mj-lt"/>
              </a:rPr>
              <a:t>Series of several high-speed PDs </a:t>
            </a:r>
          </a:p>
        </p:txBody>
      </p:sp>
      <p:sp>
        <p:nvSpPr>
          <p:cNvPr id="366597" name="Line 5"/>
          <p:cNvSpPr>
            <a:spLocks noChangeShapeType="1"/>
          </p:cNvSpPr>
          <p:nvPr/>
        </p:nvSpPr>
        <p:spPr bwMode="auto">
          <a:xfrm>
            <a:off x="6227763" y="5445125"/>
            <a:ext cx="720725" cy="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9" name="Text Box 123"/>
          <p:cNvSpPr txBox="1">
            <a:spLocks noChangeArrowheads="1"/>
          </p:cNvSpPr>
          <p:nvPr/>
        </p:nvSpPr>
        <p:spPr bwMode="auto">
          <a:xfrm>
            <a:off x="388938" y="5500688"/>
            <a:ext cx="8755062" cy="7842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800" b="1" u="sng" dirty="0">
                <a:solidFill>
                  <a:srgbClr val="FF0000"/>
                </a:solidFill>
                <a:latin typeface="+mn-lt"/>
              </a:rPr>
              <a:t>A thin depletion layer (Short carrier drift-time) with a released RC-bandwidth !!</a:t>
            </a:r>
          </a:p>
          <a:p>
            <a:pPr>
              <a:defRPr/>
            </a:pPr>
            <a:r>
              <a:rPr lang="en-US" altLang="zh-TW" sz="1800" b="1" u="sng" dirty="0">
                <a:solidFill>
                  <a:srgbClr val="00FF00"/>
                </a:solidFill>
                <a:latin typeface="+mn-lt"/>
              </a:rPr>
              <a:t>Dummy load and complex E-O design are both not necessary !! (50</a:t>
            </a:r>
            <a:r>
              <a:rPr lang="en-US" altLang="zh-TW" sz="1800" b="1" u="sng" dirty="0">
                <a:solidFill>
                  <a:srgbClr val="00FF00"/>
                </a:solidFill>
                <a:latin typeface="Symbol" pitchFamily="18" charset="2"/>
              </a:rPr>
              <a:t>W</a:t>
            </a:r>
            <a:r>
              <a:rPr lang="en-US" altLang="zh-TW" sz="1800" b="1" u="sng" dirty="0">
                <a:solidFill>
                  <a:srgbClr val="00FF00"/>
                </a:solidFill>
                <a:latin typeface="+mn-lt"/>
              </a:rPr>
              <a:t> load) </a:t>
            </a:r>
          </a:p>
        </p:txBody>
      </p:sp>
      <p:sp>
        <p:nvSpPr>
          <p:cNvPr id="17416" name="Line 124"/>
          <p:cNvSpPr>
            <a:spLocks noChangeShapeType="1"/>
          </p:cNvSpPr>
          <p:nvPr/>
        </p:nvSpPr>
        <p:spPr bwMode="auto">
          <a:xfrm>
            <a:off x="6443663" y="3213100"/>
            <a:ext cx="215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" name="Group 128"/>
          <p:cNvGrpSpPr>
            <a:grpSpLocks/>
          </p:cNvGrpSpPr>
          <p:nvPr/>
        </p:nvGrpSpPr>
        <p:grpSpPr bwMode="auto">
          <a:xfrm>
            <a:off x="6121400" y="1628775"/>
            <a:ext cx="693738" cy="693738"/>
            <a:chOff x="3856" y="1026"/>
            <a:chExt cx="437" cy="437"/>
          </a:xfrm>
        </p:grpSpPr>
        <p:sp>
          <p:nvSpPr>
            <p:cNvPr id="17470" name="Freeform 4"/>
            <p:cNvSpPr>
              <a:spLocks/>
            </p:cNvSpPr>
            <p:nvPr/>
          </p:nvSpPr>
          <p:spPr bwMode="auto">
            <a:xfrm>
              <a:off x="3923" y="1298"/>
              <a:ext cx="264" cy="165"/>
            </a:xfrm>
            <a:custGeom>
              <a:avLst/>
              <a:gdLst>
                <a:gd name="T0" fmla="*/ 77119104 w 434"/>
                <a:gd name="T1" fmla="*/ 71375471 h 198"/>
                <a:gd name="T2" fmla="*/ 70544420 w 434"/>
                <a:gd name="T3" fmla="*/ 0 h 198"/>
                <a:gd name="T4" fmla="*/ 57750570 w 434"/>
                <a:gd name="T5" fmla="*/ 142750516 h 198"/>
                <a:gd name="T6" fmla="*/ 44956525 w 434"/>
                <a:gd name="T7" fmla="*/ 0 h 198"/>
                <a:gd name="T8" fmla="*/ 32162627 w 434"/>
                <a:gd name="T9" fmla="*/ 142750516 h 198"/>
                <a:gd name="T10" fmla="*/ 19368597 w 434"/>
                <a:gd name="T11" fmla="*/ 0 h 198"/>
                <a:gd name="T12" fmla="*/ 6396966 w 434"/>
                <a:gd name="T13" fmla="*/ 142750516 h 198"/>
                <a:gd name="T14" fmla="*/ 0 w 434"/>
                <a:gd name="T15" fmla="*/ 71375471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4"/>
                <a:gd name="T25" fmla="*/ 0 h 198"/>
                <a:gd name="T26" fmla="*/ 434 w 434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4" h="198">
                  <a:moveTo>
                    <a:pt x="434" y="99"/>
                  </a:moveTo>
                  <a:lnTo>
                    <a:pt x="397" y="0"/>
                  </a:lnTo>
                  <a:lnTo>
                    <a:pt x="325" y="198"/>
                  </a:lnTo>
                  <a:lnTo>
                    <a:pt x="253" y="0"/>
                  </a:lnTo>
                  <a:lnTo>
                    <a:pt x="181" y="198"/>
                  </a:lnTo>
                  <a:lnTo>
                    <a:pt x="109" y="0"/>
                  </a:lnTo>
                  <a:lnTo>
                    <a:pt x="36" y="198"/>
                  </a:lnTo>
                  <a:lnTo>
                    <a:pt x="0" y="99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zh-TW" altLang="en-US"/>
            </a:p>
          </p:txBody>
        </p:sp>
        <p:sp>
          <p:nvSpPr>
            <p:cNvPr id="17471" name="Text Box 127"/>
            <p:cNvSpPr txBox="1">
              <a:spLocks noChangeArrowheads="1"/>
            </p:cNvSpPr>
            <p:nvPr/>
          </p:nvSpPr>
          <p:spPr bwMode="auto">
            <a:xfrm>
              <a:off x="3856" y="1026"/>
              <a:ext cx="437" cy="250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Times New Roman" pitchFamily="18" charset="0"/>
                </a:rPr>
                <a:t>R</a:t>
              </a:r>
              <a:r>
                <a:rPr lang="en-US" altLang="zh-TW" sz="2000" baseline="-25000">
                  <a:solidFill>
                    <a:schemeClr val="bg1"/>
                  </a:solidFill>
                  <a:latin typeface="Times New Roman" pitchFamily="18" charset="0"/>
                </a:rPr>
                <a:t>Load</a:t>
              </a:r>
            </a:p>
          </p:txBody>
        </p:sp>
      </p:grpSp>
      <p:pic>
        <p:nvPicPr>
          <p:cNvPr id="174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9563" y="2708275"/>
            <a:ext cx="158115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Line 132"/>
          <p:cNvSpPr>
            <a:spLocks noChangeShapeType="1"/>
          </p:cNvSpPr>
          <p:nvPr/>
        </p:nvSpPr>
        <p:spPr bwMode="auto">
          <a:xfrm flipH="1">
            <a:off x="4572000" y="2205038"/>
            <a:ext cx="16557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420" name="Line 133"/>
          <p:cNvSpPr>
            <a:spLocks noChangeShapeType="1"/>
          </p:cNvSpPr>
          <p:nvPr/>
        </p:nvSpPr>
        <p:spPr bwMode="auto">
          <a:xfrm>
            <a:off x="4572000" y="2205038"/>
            <a:ext cx="0" cy="936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421" name="Line 134"/>
          <p:cNvSpPr>
            <a:spLocks noChangeShapeType="1"/>
          </p:cNvSpPr>
          <p:nvPr/>
        </p:nvSpPr>
        <p:spPr bwMode="auto">
          <a:xfrm>
            <a:off x="4572000" y="3141663"/>
            <a:ext cx="2873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422" name="Line 135"/>
          <p:cNvSpPr>
            <a:spLocks noChangeShapeType="1"/>
          </p:cNvSpPr>
          <p:nvPr/>
        </p:nvSpPr>
        <p:spPr bwMode="auto">
          <a:xfrm>
            <a:off x="6659563" y="2205038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423" name="Line 136"/>
          <p:cNvSpPr>
            <a:spLocks noChangeShapeType="1"/>
          </p:cNvSpPr>
          <p:nvPr/>
        </p:nvSpPr>
        <p:spPr bwMode="auto">
          <a:xfrm>
            <a:off x="8532813" y="2205038"/>
            <a:ext cx="0" cy="10080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424" name="Line 137"/>
          <p:cNvSpPr>
            <a:spLocks noChangeShapeType="1"/>
          </p:cNvSpPr>
          <p:nvPr/>
        </p:nvSpPr>
        <p:spPr bwMode="auto">
          <a:xfrm flipH="1">
            <a:off x="8243888" y="3213100"/>
            <a:ext cx="2889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282" name="AutoShape 138"/>
          <p:cNvSpPr>
            <a:spLocks noChangeArrowheads="1"/>
          </p:cNvSpPr>
          <p:nvPr/>
        </p:nvSpPr>
        <p:spPr bwMode="auto">
          <a:xfrm>
            <a:off x="6372225" y="4005263"/>
            <a:ext cx="431800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83" name="Text Box 139"/>
          <p:cNvSpPr txBox="1">
            <a:spLocks noChangeArrowheads="1"/>
          </p:cNvSpPr>
          <p:nvPr/>
        </p:nvSpPr>
        <p:spPr bwMode="auto">
          <a:xfrm>
            <a:off x="3643313" y="3929063"/>
            <a:ext cx="2473325" cy="3698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 i="1" u="sng">
                <a:latin typeface="Times New Roman" pitchFamily="18" charset="0"/>
              </a:rPr>
              <a:t>Capacitance equal to….</a:t>
            </a:r>
          </a:p>
        </p:txBody>
      </p:sp>
      <p:grpSp>
        <p:nvGrpSpPr>
          <p:cNvPr id="3" name="Group 177"/>
          <p:cNvGrpSpPr>
            <a:grpSpLocks/>
          </p:cNvGrpSpPr>
          <p:nvPr/>
        </p:nvGrpSpPr>
        <p:grpSpPr bwMode="auto">
          <a:xfrm>
            <a:off x="250825" y="2060575"/>
            <a:ext cx="3960813" cy="3024188"/>
            <a:chOff x="158" y="1298"/>
            <a:chExt cx="2495" cy="1905"/>
          </a:xfrm>
        </p:grpSpPr>
        <p:grpSp>
          <p:nvGrpSpPr>
            <p:cNvPr id="4" name="Group 82"/>
            <p:cNvGrpSpPr>
              <a:grpSpLocks/>
            </p:cNvGrpSpPr>
            <p:nvPr/>
          </p:nvGrpSpPr>
          <p:grpSpPr bwMode="auto">
            <a:xfrm>
              <a:off x="158" y="1298"/>
              <a:ext cx="2495" cy="1905"/>
              <a:chOff x="113" y="1026"/>
              <a:chExt cx="2495" cy="1905"/>
            </a:xfrm>
          </p:grpSpPr>
          <p:sp>
            <p:nvSpPr>
              <p:cNvPr id="17468" name="Rectangle 81"/>
              <p:cNvSpPr>
                <a:spLocks noChangeArrowheads="1"/>
              </p:cNvSpPr>
              <p:nvPr/>
            </p:nvSpPr>
            <p:spPr bwMode="auto">
              <a:xfrm>
                <a:off x="113" y="1026"/>
                <a:ext cx="2495" cy="1905"/>
              </a:xfrm>
              <a:prstGeom prst="rect">
                <a:avLst/>
              </a:prstGeom>
              <a:solidFill>
                <a:schemeClr val="accent1"/>
              </a:solidFill>
              <a:ln w="3810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pic>
            <p:nvPicPr>
              <p:cNvPr id="17469" name="圖片 28" descr="cascasdeA1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8" y="1071"/>
                <a:ext cx="2404" cy="1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58" name="Oval 167"/>
            <p:cNvSpPr>
              <a:spLocks noChangeArrowheads="1"/>
            </p:cNvSpPr>
            <p:nvPr/>
          </p:nvSpPr>
          <p:spPr bwMode="auto">
            <a:xfrm>
              <a:off x="431" y="2115"/>
              <a:ext cx="408" cy="272"/>
            </a:xfrm>
            <a:prstGeom prst="ellipse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459" name="Oval 168"/>
            <p:cNvSpPr>
              <a:spLocks noChangeArrowheads="1"/>
            </p:cNvSpPr>
            <p:nvPr/>
          </p:nvSpPr>
          <p:spPr bwMode="auto">
            <a:xfrm>
              <a:off x="1202" y="2160"/>
              <a:ext cx="317" cy="182"/>
            </a:xfrm>
            <a:prstGeom prst="ellipse">
              <a:avLst/>
            </a:prstGeom>
            <a:noFill/>
            <a:ln w="38100" algn="ctr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460" name="Line 169"/>
            <p:cNvSpPr>
              <a:spLocks noChangeShapeType="1"/>
            </p:cNvSpPr>
            <p:nvPr/>
          </p:nvSpPr>
          <p:spPr bwMode="auto">
            <a:xfrm>
              <a:off x="657" y="2387"/>
              <a:ext cx="136" cy="31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1" name="Line 170"/>
            <p:cNvSpPr>
              <a:spLocks noChangeShapeType="1"/>
            </p:cNvSpPr>
            <p:nvPr/>
          </p:nvSpPr>
          <p:spPr bwMode="auto">
            <a:xfrm flipH="1">
              <a:off x="1202" y="2341"/>
              <a:ext cx="181" cy="36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2" name="Text Box 171"/>
            <p:cNvSpPr txBox="1">
              <a:spLocks noChangeArrowheads="1"/>
            </p:cNvSpPr>
            <p:nvPr/>
          </p:nvSpPr>
          <p:spPr bwMode="auto">
            <a:xfrm>
              <a:off x="555" y="2718"/>
              <a:ext cx="840" cy="255"/>
            </a:xfrm>
            <a:prstGeom prst="rect">
              <a:avLst/>
            </a:prstGeom>
            <a:noFill/>
            <a:ln w="38100" algn="ctr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1800" b="1" u="sng">
                  <a:solidFill>
                    <a:srgbClr val="FFFF00"/>
                  </a:solidFill>
                  <a:latin typeface="Times New Roman" pitchFamily="18" charset="0"/>
                </a:rPr>
                <a:t>Active area</a:t>
              </a:r>
            </a:p>
          </p:txBody>
        </p:sp>
        <p:sp>
          <p:nvSpPr>
            <p:cNvPr id="17463" name="Line 172"/>
            <p:cNvSpPr>
              <a:spLocks noChangeShapeType="1"/>
            </p:cNvSpPr>
            <p:nvPr/>
          </p:nvSpPr>
          <p:spPr bwMode="auto">
            <a:xfrm>
              <a:off x="476" y="1661"/>
              <a:ext cx="0" cy="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4" name="Line 173"/>
            <p:cNvSpPr>
              <a:spLocks noChangeShapeType="1"/>
            </p:cNvSpPr>
            <p:nvPr/>
          </p:nvSpPr>
          <p:spPr bwMode="auto">
            <a:xfrm>
              <a:off x="1429" y="1661"/>
              <a:ext cx="0" cy="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5" name="Line 174"/>
            <p:cNvSpPr>
              <a:spLocks noChangeShapeType="1"/>
            </p:cNvSpPr>
            <p:nvPr/>
          </p:nvSpPr>
          <p:spPr bwMode="auto">
            <a:xfrm flipH="1">
              <a:off x="476" y="1616"/>
              <a:ext cx="1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6" name="Line 175"/>
            <p:cNvSpPr>
              <a:spLocks noChangeShapeType="1"/>
            </p:cNvSpPr>
            <p:nvPr/>
          </p:nvSpPr>
          <p:spPr bwMode="auto">
            <a:xfrm>
              <a:off x="1247" y="1616"/>
              <a:ext cx="1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67" name="Text Box 176"/>
            <p:cNvSpPr txBox="1">
              <a:spLocks noChangeArrowheads="1"/>
            </p:cNvSpPr>
            <p:nvPr/>
          </p:nvSpPr>
          <p:spPr bwMode="auto">
            <a:xfrm>
              <a:off x="662" y="1463"/>
              <a:ext cx="536" cy="21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1600">
                  <a:latin typeface="Times New Roman" pitchFamily="18" charset="0"/>
                </a:rPr>
                <a:t>125</a:t>
              </a:r>
              <a:r>
                <a:rPr lang="el-GR" altLang="zh-TW" sz="160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altLang="zh-TW" sz="160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l-GR" altLang="zh-TW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40"/>
          <p:cNvGrpSpPr>
            <a:grpSpLocks/>
          </p:cNvGrpSpPr>
          <p:nvPr/>
        </p:nvGrpSpPr>
        <p:grpSpPr bwMode="auto">
          <a:xfrm>
            <a:off x="468313" y="2060575"/>
            <a:ext cx="3036887" cy="2952750"/>
            <a:chOff x="3326" y="2114"/>
            <a:chExt cx="1913" cy="1860"/>
          </a:xfrm>
        </p:grpSpPr>
        <p:sp>
          <p:nvSpPr>
            <p:cNvPr id="17431" name="Line 141"/>
            <p:cNvSpPr>
              <a:spLocks noChangeShapeType="1"/>
            </p:cNvSpPr>
            <p:nvPr/>
          </p:nvSpPr>
          <p:spPr bwMode="auto">
            <a:xfrm flipV="1">
              <a:off x="3696" y="3113"/>
              <a:ext cx="0" cy="3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32" name="Text Box 142"/>
            <p:cNvSpPr txBox="1">
              <a:spLocks noChangeArrowheads="1"/>
            </p:cNvSpPr>
            <p:nvPr/>
          </p:nvSpPr>
          <p:spPr bwMode="auto">
            <a:xfrm>
              <a:off x="3326" y="3234"/>
              <a:ext cx="40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1800" b="1">
                  <a:solidFill>
                    <a:schemeClr val="bg1"/>
                  </a:solidFill>
                  <a:latin typeface="Times New Roman" pitchFamily="18" charset="0"/>
                </a:rPr>
                <a:t>I</a:t>
              </a:r>
              <a:r>
                <a:rPr lang="en-US" altLang="zh-TW" sz="1800" b="1" baseline="-25000">
                  <a:solidFill>
                    <a:schemeClr val="bg1"/>
                  </a:solidFill>
                  <a:latin typeface="Times New Roman" pitchFamily="18" charset="0"/>
                </a:rPr>
                <a:t>toatal</a:t>
              </a:r>
            </a:p>
          </p:txBody>
        </p:sp>
        <p:grpSp>
          <p:nvGrpSpPr>
            <p:cNvPr id="6" name="Group 143"/>
            <p:cNvGrpSpPr>
              <a:grpSpLocks/>
            </p:cNvGrpSpPr>
            <p:nvPr/>
          </p:nvGrpSpPr>
          <p:grpSpPr bwMode="auto">
            <a:xfrm>
              <a:off x="3787" y="2114"/>
              <a:ext cx="1452" cy="1860"/>
              <a:chOff x="3787" y="2114"/>
              <a:chExt cx="1452" cy="1860"/>
            </a:xfrm>
          </p:grpSpPr>
          <p:sp>
            <p:nvSpPr>
              <p:cNvPr id="17434" name="Line 144"/>
              <p:cNvSpPr>
                <a:spLocks noChangeShapeType="1"/>
              </p:cNvSpPr>
              <p:nvPr/>
            </p:nvSpPr>
            <p:spPr bwMode="auto">
              <a:xfrm flipH="1" flipV="1">
                <a:off x="3923" y="3748"/>
                <a:ext cx="0" cy="22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5" name="Line 145"/>
              <p:cNvSpPr>
                <a:spLocks noChangeShapeType="1"/>
              </p:cNvSpPr>
              <p:nvPr/>
            </p:nvSpPr>
            <p:spPr bwMode="auto">
              <a:xfrm flipH="1" flipV="1">
                <a:off x="3923" y="2115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6" name="Line 146"/>
              <p:cNvSpPr>
                <a:spLocks noChangeShapeType="1"/>
              </p:cNvSpPr>
              <p:nvPr/>
            </p:nvSpPr>
            <p:spPr bwMode="auto">
              <a:xfrm>
                <a:off x="3923" y="2114"/>
                <a:ext cx="817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7" name="Line 147"/>
              <p:cNvSpPr>
                <a:spLocks noChangeShapeType="1"/>
              </p:cNvSpPr>
              <p:nvPr/>
            </p:nvSpPr>
            <p:spPr bwMode="auto">
              <a:xfrm>
                <a:off x="3923" y="3974"/>
                <a:ext cx="817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8" name="Freeform 4"/>
              <p:cNvSpPr>
                <a:spLocks/>
              </p:cNvSpPr>
              <p:nvPr/>
            </p:nvSpPr>
            <p:spPr bwMode="auto">
              <a:xfrm rot="5400000">
                <a:off x="4616" y="2934"/>
                <a:ext cx="264" cy="165"/>
              </a:xfrm>
              <a:custGeom>
                <a:avLst/>
                <a:gdLst>
                  <a:gd name="T0" fmla="*/ 77119104 w 434"/>
                  <a:gd name="T1" fmla="*/ 71375471 h 198"/>
                  <a:gd name="T2" fmla="*/ 70544420 w 434"/>
                  <a:gd name="T3" fmla="*/ 0 h 198"/>
                  <a:gd name="T4" fmla="*/ 57750570 w 434"/>
                  <a:gd name="T5" fmla="*/ 142750516 h 198"/>
                  <a:gd name="T6" fmla="*/ 44956525 w 434"/>
                  <a:gd name="T7" fmla="*/ 0 h 198"/>
                  <a:gd name="T8" fmla="*/ 32162627 w 434"/>
                  <a:gd name="T9" fmla="*/ 142750516 h 198"/>
                  <a:gd name="T10" fmla="*/ 19368597 w 434"/>
                  <a:gd name="T11" fmla="*/ 0 h 198"/>
                  <a:gd name="T12" fmla="*/ 6396966 w 434"/>
                  <a:gd name="T13" fmla="*/ 142750516 h 198"/>
                  <a:gd name="T14" fmla="*/ 0 w 434"/>
                  <a:gd name="T15" fmla="*/ 71375471 h 1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4"/>
                  <a:gd name="T25" fmla="*/ 0 h 198"/>
                  <a:gd name="T26" fmla="*/ 434 w 434"/>
                  <a:gd name="T27" fmla="*/ 198 h 1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4" h="198">
                    <a:moveTo>
                      <a:pt x="434" y="99"/>
                    </a:moveTo>
                    <a:lnTo>
                      <a:pt x="397" y="0"/>
                    </a:lnTo>
                    <a:lnTo>
                      <a:pt x="325" y="198"/>
                    </a:lnTo>
                    <a:lnTo>
                      <a:pt x="253" y="0"/>
                    </a:lnTo>
                    <a:lnTo>
                      <a:pt x="181" y="198"/>
                    </a:lnTo>
                    <a:lnTo>
                      <a:pt x="109" y="0"/>
                    </a:lnTo>
                    <a:lnTo>
                      <a:pt x="36" y="198"/>
                    </a:lnTo>
                    <a:lnTo>
                      <a:pt x="0" y="99"/>
                    </a:lnTo>
                  </a:path>
                </a:pathLst>
              </a:custGeom>
              <a:noFill/>
              <a:ln w="381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39" name="Line 149"/>
              <p:cNvSpPr>
                <a:spLocks noChangeShapeType="1"/>
              </p:cNvSpPr>
              <p:nvPr/>
            </p:nvSpPr>
            <p:spPr bwMode="auto">
              <a:xfrm>
                <a:off x="4740" y="3157"/>
                <a:ext cx="0" cy="81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40" name="Line 150"/>
              <p:cNvSpPr>
                <a:spLocks noChangeShapeType="1"/>
              </p:cNvSpPr>
              <p:nvPr/>
            </p:nvSpPr>
            <p:spPr bwMode="auto">
              <a:xfrm flipV="1">
                <a:off x="4740" y="2114"/>
                <a:ext cx="0" cy="7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441" name="Text Box 151"/>
              <p:cNvSpPr txBox="1">
                <a:spLocks noChangeArrowheads="1"/>
              </p:cNvSpPr>
              <p:nvPr/>
            </p:nvSpPr>
            <p:spPr bwMode="auto">
              <a:xfrm>
                <a:off x="4802" y="2886"/>
                <a:ext cx="437" cy="250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2000">
                    <a:solidFill>
                      <a:schemeClr val="bg1"/>
                    </a:solidFill>
                    <a:latin typeface="Times New Roman" pitchFamily="18" charset="0"/>
                  </a:rPr>
                  <a:t>R</a:t>
                </a:r>
                <a:r>
                  <a:rPr lang="en-US" altLang="zh-TW" sz="2000" baseline="-25000">
                    <a:solidFill>
                      <a:schemeClr val="bg1"/>
                    </a:solidFill>
                    <a:latin typeface="Times New Roman" pitchFamily="18" charset="0"/>
                  </a:rPr>
                  <a:t>Load</a:t>
                </a:r>
              </a:p>
            </p:txBody>
          </p:sp>
          <p:grpSp>
            <p:nvGrpSpPr>
              <p:cNvPr id="7" name="Group 152"/>
              <p:cNvGrpSpPr>
                <a:grpSpLocks/>
              </p:cNvGrpSpPr>
              <p:nvPr/>
            </p:nvGrpSpPr>
            <p:grpSpPr bwMode="auto">
              <a:xfrm>
                <a:off x="3787" y="2978"/>
                <a:ext cx="289" cy="407"/>
                <a:chOff x="1791" y="1752"/>
                <a:chExt cx="363" cy="635"/>
              </a:xfrm>
            </p:grpSpPr>
            <p:sp>
              <p:nvSpPr>
                <p:cNvPr id="17454" name="AutoShape 153"/>
                <p:cNvSpPr>
                  <a:spLocks noChangeArrowheads="1"/>
                </p:cNvSpPr>
                <p:nvPr/>
              </p:nvSpPr>
              <p:spPr bwMode="auto">
                <a:xfrm rot="10800000">
                  <a:off x="1791" y="1888"/>
                  <a:ext cx="36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55" name="Rectangle 154"/>
                <p:cNvSpPr>
                  <a:spLocks noChangeArrowheads="1"/>
                </p:cNvSpPr>
                <p:nvPr/>
              </p:nvSpPr>
              <p:spPr bwMode="auto">
                <a:xfrm>
                  <a:off x="1791" y="2160"/>
                  <a:ext cx="363" cy="4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56" name="Rectangle 155"/>
                <p:cNvSpPr>
                  <a:spLocks noChangeArrowheads="1"/>
                </p:cNvSpPr>
                <p:nvPr/>
              </p:nvSpPr>
              <p:spPr bwMode="auto">
                <a:xfrm>
                  <a:off x="1956" y="1752"/>
                  <a:ext cx="33" cy="63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8" name="Group 156"/>
              <p:cNvGrpSpPr>
                <a:grpSpLocks/>
              </p:cNvGrpSpPr>
              <p:nvPr/>
            </p:nvGrpSpPr>
            <p:grpSpPr bwMode="auto">
              <a:xfrm>
                <a:off x="3787" y="3385"/>
                <a:ext cx="289" cy="363"/>
                <a:chOff x="1791" y="1752"/>
                <a:chExt cx="363" cy="635"/>
              </a:xfrm>
            </p:grpSpPr>
            <p:sp>
              <p:nvSpPr>
                <p:cNvPr id="17451" name="AutoShape 157"/>
                <p:cNvSpPr>
                  <a:spLocks noChangeArrowheads="1"/>
                </p:cNvSpPr>
                <p:nvPr/>
              </p:nvSpPr>
              <p:spPr bwMode="auto">
                <a:xfrm rot="10800000">
                  <a:off x="1791" y="1888"/>
                  <a:ext cx="36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52" name="Rectangle 158"/>
                <p:cNvSpPr>
                  <a:spLocks noChangeArrowheads="1"/>
                </p:cNvSpPr>
                <p:nvPr/>
              </p:nvSpPr>
              <p:spPr bwMode="auto">
                <a:xfrm>
                  <a:off x="1791" y="2160"/>
                  <a:ext cx="363" cy="4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53" name="Rectangle 159"/>
                <p:cNvSpPr>
                  <a:spLocks noChangeArrowheads="1"/>
                </p:cNvSpPr>
                <p:nvPr/>
              </p:nvSpPr>
              <p:spPr bwMode="auto">
                <a:xfrm>
                  <a:off x="1956" y="1752"/>
                  <a:ext cx="33" cy="63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7444" name="Oval 160"/>
              <p:cNvSpPr>
                <a:spLocks noChangeArrowheads="1"/>
              </p:cNvSpPr>
              <p:nvPr/>
            </p:nvSpPr>
            <p:spPr bwMode="auto">
              <a:xfrm>
                <a:off x="3923" y="2868"/>
                <a:ext cx="20" cy="1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445" name="Oval 161"/>
              <p:cNvSpPr>
                <a:spLocks noChangeArrowheads="1"/>
              </p:cNvSpPr>
              <p:nvPr/>
            </p:nvSpPr>
            <p:spPr bwMode="auto">
              <a:xfrm>
                <a:off x="3923" y="2795"/>
                <a:ext cx="20" cy="1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446" name="Oval 162"/>
              <p:cNvSpPr>
                <a:spLocks noChangeArrowheads="1"/>
              </p:cNvSpPr>
              <p:nvPr/>
            </p:nvSpPr>
            <p:spPr bwMode="auto">
              <a:xfrm>
                <a:off x="3923" y="2731"/>
                <a:ext cx="20" cy="1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9" name="Group 163"/>
              <p:cNvGrpSpPr>
                <a:grpSpLocks/>
              </p:cNvGrpSpPr>
              <p:nvPr/>
            </p:nvGrpSpPr>
            <p:grpSpPr bwMode="auto">
              <a:xfrm>
                <a:off x="3787" y="2251"/>
                <a:ext cx="289" cy="407"/>
                <a:chOff x="1791" y="1752"/>
                <a:chExt cx="363" cy="635"/>
              </a:xfrm>
            </p:grpSpPr>
            <p:sp>
              <p:nvSpPr>
                <p:cNvPr id="17448" name="AutoShape 164"/>
                <p:cNvSpPr>
                  <a:spLocks noChangeArrowheads="1"/>
                </p:cNvSpPr>
                <p:nvPr/>
              </p:nvSpPr>
              <p:spPr bwMode="auto">
                <a:xfrm rot="10800000">
                  <a:off x="1791" y="1888"/>
                  <a:ext cx="362" cy="31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49" name="Rectangle 165"/>
                <p:cNvSpPr>
                  <a:spLocks noChangeArrowheads="1"/>
                </p:cNvSpPr>
                <p:nvPr/>
              </p:nvSpPr>
              <p:spPr bwMode="auto">
                <a:xfrm>
                  <a:off x="1791" y="2160"/>
                  <a:ext cx="363" cy="4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7450" name="Rectangle 166"/>
                <p:cNvSpPr>
                  <a:spLocks noChangeArrowheads="1"/>
                </p:cNvSpPr>
                <p:nvPr/>
              </p:nvSpPr>
              <p:spPr bwMode="auto">
                <a:xfrm>
                  <a:off x="1956" y="1752"/>
                  <a:ext cx="33" cy="63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</p:grpSp>
      </p:grpSp>
      <p:sp>
        <p:nvSpPr>
          <p:cNvPr id="17429" name="文字方塊 61"/>
          <p:cNvSpPr txBox="1">
            <a:spLocks noChangeArrowheads="1"/>
          </p:cNvSpPr>
          <p:nvPr/>
        </p:nvSpPr>
        <p:spPr bwMode="auto">
          <a:xfrm>
            <a:off x="4857750" y="2286000"/>
            <a:ext cx="3000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 i="1" u="sng">
                <a:solidFill>
                  <a:srgbClr val="FF0000"/>
                </a:solidFill>
              </a:rPr>
              <a:t>Short carrier drift time !!</a:t>
            </a:r>
            <a:endParaRPr lang="zh-TW" altLang="en-US" sz="1600" b="1" i="1" u="sng">
              <a:solidFill>
                <a:srgbClr val="FF0000"/>
              </a:solidFill>
            </a:endParaRPr>
          </a:p>
        </p:txBody>
      </p:sp>
      <p:cxnSp>
        <p:nvCxnSpPr>
          <p:cNvPr id="17430" name="直線單箭頭接點 63"/>
          <p:cNvCxnSpPr>
            <a:cxnSpLocks noChangeShapeType="1"/>
          </p:cNvCxnSpPr>
          <p:nvPr/>
        </p:nvCxnSpPr>
        <p:spPr bwMode="auto">
          <a:xfrm>
            <a:off x="5572125" y="3000375"/>
            <a:ext cx="428625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7" grpId="0" animBg="1"/>
      <p:bldP spid="18439" grpId="0"/>
      <p:bldP spid="6282" grpId="0" animBg="1"/>
      <p:bldP spid="628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287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3200" smtClean="0">
                <a:solidFill>
                  <a:srgbClr val="FFFF00"/>
                </a:solidFill>
              </a:rPr>
              <a:t>How about high-power performance of cascade PD? </a:t>
            </a:r>
            <a:endParaRPr lang="zh-TW" altLang="en-US" sz="3200" smtClean="0">
              <a:solidFill>
                <a:srgbClr val="FFFF00"/>
              </a:solidFill>
            </a:endParaRPr>
          </a:p>
        </p:txBody>
      </p:sp>
      <p:grpSp>
        <p:nvGrpSpPr>
          <p:cNvPr id="2" name="群組 56"/>
          <p:cNvGrpSpPr>
            <a:grpSpLocks/>
          </p:cNvGrpSpPr>
          <p:nvPr/>
        </p:nvGrpSpPr>
        <p:grpSpPr bwMode="auto">
          <a:xfrm>
            <a:off x="2698750" y="2849563"/>
            <a:ext cx="6013450" cy="2005012"/>
            <a:chOff x="2698154" y="2849563"/>
            <a:chExt cx="6014047" cy="2005564"/>
          </a:xfrm>
        </p:grpSpPr>
        <p:sp>
          <p:nvSpPr>
            <p:cNvPr id="18486" name="Text Box 48"/>
            <p:cNvSpPr txBox="1">
              <a:spLocks noChangeArrowheads="1"/>
            </p:cNvSpPr>
            <p:nvPr/>
          </p:nvSpPr>
          <p:spPr bwMode="auto">
            <a:xfrm>
              <a:off x="2714613" y="3470274"/>
              <a:ext cx="5997588" cy="13848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400" b="1" i="1">
                  <a:solidFill>
                    <a:srgbClr val="00FF00"/>
                  </a:solidFill>
                  <a:latin typeface="Times New Roman" pitchFamily="18" charset="0"/>
                  <a:sym typeface="Wingdings" pitchFamily="2" charset="2"/>
                </a:rPr>
                <a:t> </a:t>
              </a:r>
              <a:r>
                <a:rPr lang="en-US" altLang="zh-TW" sz="2000" b="1" i="1">
                  <a:solidFill>
                    <a:srgbClr val="FF0000"/>
                  </a:solidFill>
                  <a:latin typeface="Times New Roman" pitchFamily="18" charset="0"/>
                  <a:sym typeface="Wingdings" pitchFamily="2" charset="2"/>
                </a:rPr>
                <a:t>Although current can’t increase as parallel (TWPD)</a:t>
              </a:r>
              <a:r>
                <a:rPr lang="en-US" altLang="zh-TW" sz="2000" b="1" i="1">
                  <a:solidFill>
                    <a:srgbClr val="00FF00"/>
                  </a:solidFill>
                  <a:latin typeface="Times New Roman" pitchFamily="18" charset="0"/>
                  <a:sym typeface="Wingdings" pitchFamily="2" charset="2"/>
                </a:rPr>
                <a:t>, we can increase size of single-PD for the desired bandwidth  to enhance saturation current due to reduction of capacitance.</a:t>
              </a:r>
              <a:endParaRPr lang="zh-TW" altLang="en-US" sz="2000" b="1" i="1">
                <a:solidFill>
                  <a:srgbClr val="00FF00"/>
                </a:solidFill>
                <a:latin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18487" name="Text Box 53"/>
            <p:cNvSpPr txBox="1">
              <a:spLocks noChangeArrowheads="1"/>
            </p:cNvSpPr>
            <p:nvPr/>
          </p:nvSpPr>
          <p:spPr bwMode="auto">
            <a:xfrm>
              <a:off x="2698154" y="2849563"/>
              <a:ext cx="3538148" cy="58477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 i="1">
                  <a:solidFill>
                    <a:schemeClr val="bg1"/>
                  </a:solidFill>
                  <a:latin typeface="Times New Roman" pitchFamily="18" charset="0"/>
                </a:rPr>
                <a:t>Cascade Structure: </a:t>
              </a:r>
              <a:endParaRPr lang="zh-TW" altLang="en-US" b="1" i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457200" y="188913"/>
            <a:ext cx="868680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endParaRPr lang="en-US" altLang="zh-TW" sz="4000" b="1" i="1" baseline="-25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7" name="Line 57"/>
          <p:cNvSpPr>
            <a:spLocks noChangeShapeType="1"/>
          </p:cNvSpPr>
          <p:nvPr/>
        </p:nvSpPr>
        <p:spPr bwMode="auto">
          <a:xfrm flipV="1">
            <a:off x="827088" y="3573463"/>
            <a:ext cx="0" cy="576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38" name="Text Box 58"/>
          <p:cNvSpPr txBox="1">
            <a:spLocks noChangeArrowheads="1"/>
          </p:cNvSpPr>
          <p:nvPr/>
        </p:nvSpPr>
        <p:spPr bwMode="auto">
          <a:xfrm>
            <a:off x="179388" y="3767138"/>
            <a:ext cx="6461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altLang="zh-TW" sz="1800" b="1" baseline="-25000">
                <a:solidFill>
                  <a:schemeClr val="bg1"/>
                </a:solidFill>
                <a:latin typeface="Times New Roman" pitchFamily="18" charset="0"/>
              </a:rPr>
              <a:t>toatal</a:t>
            </a:r>
          </a:p>
        </p:txBody>
      </p:sp>
      <p:sp>
        <p:nvSpPr>
          <p:cNvPr id="18439" name="Line 60"/>
          <p:cNvSpPr>
            <a:spLocks noChangeShapeType="1"/>
          </p:cNvSpPr>
          <p:nvPr/>
        </p:nvSpPr>
        <p:spPr bwMode="auto">
          <a:xfrm flipH="1" flipV="1">
            <a:off x="1127125" y="4583113"/>
            <a:ext cx="0" cy="358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0" name="Line 61"/>
          <p:cNvSpPr>
            <a:spLocks noChangeShapeType="1"/>
          </p:cNvSpPr>
          <p:nvPr/>
        </p:nvSpPr>
        <p:spPr bwMode="auto">
          <a:xfrm flipH="1" flipV="1">
            <a:off x="1127125" y="1990725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1" name="Line 63"/>
          <p:cNvSpPr>
            <a:spLocks noChangeShapeType="1"/>
          </p:cNvSpPr>
          <p:nvPr/>
        </p:nvSpPr>
        <p:spPr bwMode="auto">
          <a:xfrm>
            <a:off x="1127125" y="4941888"/>
            <a:ext cx="7810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2" name="Freeform 4"/>
          <p:cNvSpPr>
            <a:spLocks/>
          </p:cNvSpPr>
          <p:nvPr/>
        </p:nvSpPr>
        <p:spPr bwMode="auto">
          <a:xfrm rot="5400000">
            <a:off x="2226469" y="3291681"/>
            <a:ext cx="419100" cy="261938"/>
          </a:xfrm>
          <a:custGeom>
            <a:avLst/>
            <a:gdLst>
              <a:gd name="T0" fmla="*/ 2147483647 w 434"/>
              <a:gd name="T1" fmla="*/ 2147483647 h 198"/>
              <a:gd name="T2" fmla="*/ 2147483647 w 434"/>
              <a:gd name="T3" fmla="*/ 0 h 198"/>
              <a:gd name="T4" fmla="*/ 2147483647 w 434"/>
              <a:gd name="T5" fmla="*/ 2147483647 h 198"/>
              <a:gd name="T6" fmla="*/ 2147483647 w 434"/>
              <a:gd name="T7" fmla="*/ 0 h 198"/>
              <a:gd name="T8" fmla="*/ 2147483647 w 434"/>
              <a:gd name="T9" fmla="*/ 2147483647 h 198"/>
              <a:gd name="T10" fmla="*/ 2147483647 w 434"/>
              <a:gd name="T11" fmla="*/ 0 h 198"/>
              <a:gd name="T12" fmla="*/ 2147483647 w 434"/>
              <a:gd name="T13" fmla="*/ 2147483647 h 198"/>
              <a:gd name="T14" fmla="*/ 0 w 434"/>
              <a:gd name="T15" fmla="*/ 2147483647 h 1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34"/>
              <a:gd name="T25" fmla="*/ 0 h 198"/>
              <a:gd name="T26" fmla="*/ 434 w 434"/>
              <a:gd name="T27" fmla="*/ 198 h 1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34" h="198">
                <a:moveTo>
                  <a:pt x="434" y="99"/>
                </a:moveTo>
                <a:lnTo>
                  <a:pt x="397" y="0"/>
                </a:lnTo>
                <a:lnTo>
                  <a:pt x="325" y="198"/>
                </a:lnTo>
                <a:lnTo>
                  <a:pt x="253" y="0"/>
                </a:lnTo>
                <a:lnTo>
                  <a:pt x="181" y="198"/>
                </a:lnTo>
                <a:lnTo>
                  <a:pt x="109" y="0"/>
                </a:lnTo>
                <a:lnTo>
                  <a:pt x="36" y="198"/>
                </a:lnTo>
                <a:lnTo>
                  <a:pt x="0" y="99"/>
                </a:lnTo>
              </a:path>
            </a:pathLst>
          </a:custGeom>
          <a:noFill/>
          <a:ln w="38100" cap="rnd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3" name="Line 65"/>
          <p:cNvSpPr>
            <a:spLocks noChangeShapeType="1"/>
          </p:cNvSpPr>
          <p:nvPr/>
        </p:nvSpPr>
        <p:spPr bwMode="auto">
          <a:xfrm flipH="1">
            <a:off x="2411413" y="3644900"/>
            <a:ext cx="12700" cy="1296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4" name="Line 66"/>
          <p:cNvSpPr>
            <a:spLocks noChangeShapeType="1"/>
          </p:cNvSpPr>
          <p:nvPr/>
        </p:nvSpPr>
        <p:spPr bwMode="auto">
          <a:xfrm flipV="1">
            <a:off x="2424113" y="1989138"/>
            <a:ext cx="0" cy="12239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45" name="Text Box 67"/>
          <p:cNvSpPr txBox="1">
            <a:spLocks noChangeArrowheads="1"/>
          </p:cNvSpPr>
          <p:nvPr/>
        </p:nvSpPr>
        <p:spPr bwMode="auto">
          <a:xfrm>
            <a:off x="2522538" y="3214688"/>
            <a:ext cx="693737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Times New Roman" pitchFamily="18" charset="0"/>
              </a:rPr>
              <a:t>R</a:t>
            </a:r>
            <a:r>
              <a:rPr lang="en-US" altLang="zh-TW" sz="2000" baseline="-25000">
                <a:solidFill>
                  <a:schemeClr val="bg1"/>
                </a:solidFill>
                <a:latin typeface="Times New Roman" pitchFamily="18" charset="0"/>
              </a:rPr>
              <a:t>Load</a:t>
            </a: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911225" y="3360738"/>
            <a:ext cx="458788" cy="646112"/>
            <a:chOff x="1791" y="1752"/>
            <a:chExt cx="363" cy="635"/>
          </a:xfrm>
        </p:grpSpPr>
        <p:sp>
          <p:nvSpPr>
            <p:cNvPr id="18483" name="AutoShape 69"/>
            <p:cNvSpPr>
              <a:spLocks noChangeArrowheads="1"/>
            </p:cNvSpPr>
            <p:nvPr/>
          </p:nvSpPr>
          <p:spPr bwMode="auto">
            <a:xfrm rot="10800000">
              <a:off x="1791" y="1888"/>
              <a:ext cx="362" cy="31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84" name="Rectangle 70"/>
            <p:cNvSpPr>
              <a:spLocks noChangeArrowheads="1"/>
            </p:cNvSpPr>
            <p:nvPr/>
          </p:nvSpPr>
          <p:spPr bwMode="auto">
            <a:xfrm>
              <a:off x="1791" y="2160"/>
              <a:ext cx="363" cy="4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85" name="Rectangle 71"/>
            <p:cNvSpPr>
              <a:spLocks noChangeArrowheads="1"/>
            </p:cNvSpPr>
            <p:nvPr/>
          </p:nvSpPr>
          <p:spPr bwMode="auto">
            <a:xfrm>
              <a:off x="1956" y="1752"/>
              <a:ext cx="33" cy="6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911225" y="4006850"/>
            <a:ext cx="458788" cy="576263"/>
            <a:chOff x="1791" y="1752"/>
            <a:chExt cx="363" cy="635"/>
          </a:xfrm>
        </p:grpSpPr>
        <p:sp>
          <p:nvSpPr>
            <p:cNvPr id="18480" name="AutoShape 73"/>
            <p:cNvSpPr>
              <a:spLocks noChangeArrowheads="1"/>
            </p:cNvSpPr>
            <p:nvPr/>
          </p:nvSpPr>
          <p:spPr bwMode="auto">
            <a:xfrm rot="10800000">
              <a:off x="1791" y="1888"/>
              <a:ext cx="362" cy="31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81" name="Rectangle 74"/>
            <p:cNvSpPr>
              <a:spLocks noChangeArrowheads="1"/>
            </p:cNvSpPr>
            <p:nvPr/>
          </p:nvSpPr>
          <p:spPr bwMode="auto">
            <a:xfrm>
              <a:off x="1791" y="2160"/>
              <a:ext cx="363" cy="4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82" name="Rectangle 75"/>
            <p:cNvSpPr>
              <a:spLocks noChangeArrowheads="1"/>
            </p:cNvSpPr>
            <p:nvPr/>
          </p:nvSpPr>
          <p:spPr bwMode="auto">
            <a:xfrm>
              <a:off x="1956" y="1752"/>
              <a:ext cx="33" cy="6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8448" name="Oval 76"/>
          <p:cNvSpPr>
            <a:spLocks noChangeArrowheads="1"/>
          </p:cNvSpPr>
          <p:nvPr/>
        </p:nvSpPr>
        <p:spPr bwMode="auto">
          <a:xfrm>
            <a:off x="1127125" y="3186113"/>
            <a:ext cx="31750" cy="2857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49" name="Oval 77"/>
          <p:cNvSpPr>
            <a:spLocks noChangeArrowheads="1"/>
          </p:cNvSpPr>
          <p:nvPr/>
        </p:nvSpPr>
        <p:spPr bwMode="auto">
          <a:xfrm>
            <a:off x="1127125" y="3070225"/>
            <a:ext cx="31750" cy="2857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50" name="Oval 78"/>
          <p:cNvSpPr>
            <a:spLocks noChangeArrowheads="1"/>
          </p:cNvSpPr>
          <p:nvPr/>
        </p:nvSpPr>
        <p:spPr bwMode="auto">
          <a:xfrm>
            <a:off x="1127125" y="2968625"/>
            <a:ext cx="31750" cy="2857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911225" y="2206625"/>
            <a:ext cx="458788" cy="646113"/>
            <a:chOff x="1791" y="1752"/>
            <a:chExt cx="363" cy="635"/>
          </a:xfrm>
        </p:grpSpPr>
        <p:sp>
          <p:nvSpPr>
            <p:cNvPr id="18477" name="AutoShape 80"/>
            <p:cNvSpPr>
              <a:spLocks noChangeArrowheads="1"/>
            </p:cNvSpPr>
            <p:nvPr/>
          </p:nvSpPr>
          <p:spPr bwMode="auto">
            <a:xfrm rot="10800000">
              <a:off x="1791" y="1888"/>
              <a:ext cx="362" cy="31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78" name="Rectangle 81"/>
            <p:cNvSpPr>
              <a:spLocks noChangeArrowheads="1"/>
            </p:cNvSpPr>
            <p:nvPr/>
          </p:nvSpPr>
          <p:spPr bwMode="auto">
            <a:xfrm>
              <a:off x="1791" y="2160"/>
              <a:ext cx="363" cy="4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79" name="Rectangle 82"/>
            <p:cNvSpPr>
              <a:spLocks noChangeArrowheads="1"/>
            </p:cNvSpPr>
            <p:nvPr/>
          </p:nvSpPr>
          <p:spPr bwMode="auto">
            <a:xfrm>
              <a:off x="1956" y="1752"/>
              <a:ext cx="33" cy="6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8452" name="Text Box 83"/>
          <p:cNvSpPr txBox="1">
            <a:spLocks noChangeArrowheads="1"/>
          </p:cNvSpPr>
          <p:nvPr/>
        </p:nvSpPr>
        <p:spPr bwMode="auto">
          <a:xfrm>
            <a:off x="1347788" y="4076700"/>
            <a:ext cx="4000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altLang="zh-TW" sz="1600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8453" name="Text Box 84"/>
          <p:cNvSpPr txBox="1">
            <a:spLocks noChangeArrowheads="1"/>
          </p:cNvSpPr>
          <p:nvPr/>
        </p:nvSpPr>
        <p:spPr bwMode="auto">
          <a:xfrm>
            <a:off x="1347788" y="3429000"/>
            <a:ext cx="4000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altLang="zh-TW" sz="1600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8454" name="Text Box 85"/>
          <p:cNvSpPr txBox="1">
            <a:spLocks noChangeArrowheads="1"/>
          </p:cNvSpPr>
          <p:nvPr/>
        </p:nvSpPr>
        <p:spPr bwMode="auto">
          <a:xfrm>
            <a:off x="1331913" y="2276475"/>
            <a:ext cx="43180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altLang="zh-TW" sz="1600" baseline="-25000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18455" name="Line 124"/>
          <p:cNvSpPr>
            <a:spLocks noChangeShapeType="1"/>
          </p:cNvSpPr>
          <p:nvPr/>
        </p:nvSpPr>
        <p:spPr bwMode="auto">
          <a:xfrm>
            <a:off x="2051050" y="4941888"/>
            <a:ext cx="3603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56" name="Oval 125"/>
          <p:cNvSpPr>
            <a:spLocks noChangeArrowheads="1"/>
          </p:cNvSpPr>
          <p:nvPr/>
        </p:nvSpPr>
        <p:spPr bwMode="auto">
          <a:xfrm>
            <a:off x="1908175" y="4868863"/>
            <a:ext cx="142875" cy="144462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57" name="Line 126"/>
          <p:cNvSpPr>
            <a:spLocks noChangeShapeType="1"/>
          </p:cNvSpPr>
          <p:nvPr/>
        </p:nvSpPr>
        <p:spPr bwMode="auto">
          <a:xfrm>
            <a:off x="1116013" y="1989138"/>
            <a:ext cx="7810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58" name="Line 127"/>
          <p:cNvSpPr>
            <a:spLocks noChangeShapeType="1"/>
          </p:cNvSpPr>
          <p:nvPr/>
        </p:nvSpPr>
        <p:spPr bwMode="auto">
          <a:xfrm>
            <a:off x="2039938" y="1989138"/>
            <a:ext cx="3603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59" name="Oval 128"/>
          <p:cNvSpPr>
            <a:spLocks noChangeArrowheads="1"/>
          </p:cNvSpPr>
          <p:nvPr/>
        </p:nvSpPr>
        <p:spPr bwMode="auto">
          <a:xfrm>
            <a:off x="1897063" y="1916113"/>
            <a:ext cx="142875" cy="144462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60" name="Line 129"/>
          <p:cNvSpPr>
            <a:spLocks noChangeShapeType="1"/>
          </p:cNvSpPr>
          <p:nvPr/>
        </p:nvSpPr>
        <p:spPr bwMode="auto">
          <a:xfrm flipV="1">
            <a:off x="1908175" y="2133600"/>
            <a:ext cx="0" cy="790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61" name="Line 130"/>
          <p:cNvSpPr>
            <a:spLocks noChangeShapeType="1"/>
          </p:cNvSpPr>
          <p:nvPr/>
        </p:nvSpPr>
        <p:spPr bwMode="auto">
          <a:xfrm>
            <a:off x="1908175" y="3933825"/>
            <a:ext cx="0" cy="790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462" name="Text Box 131"/>
          <p:cNvSpPr txBox="1">
            <a:spLocks noChangeArrowheads="1"/>
          </p:cNvSpPr>
          <p:nvPr/>
        </p:nvSpPr>
        <p:spPr bwMode="auto">
          <a:xfrm>
            <a:off x="1763713" y="3068638"/>
            <a:ext cx="184150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/>
          </a:p>
        </p:txBody>
      </p:sp>
      <p:sp>
        <p:nvSpPr>
          <p:cNvPr id="18463" name="Text Box 132"/>
          <p:cNvSpPr txBox="1">
            <a:spLocks noChangeArrowheads="1"/>
          </p:cNvSpPr>
          <p:nvPr/>
        </p:nvSpPr>
        <p:spPr bwMode="auto">
          <a:xfrm>
            <a:off x="1470025" y="3089275"/>
            <a:ext cx="73342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altLang="zh-TW" sz="2400" baseline="-25000">
                <a:solidFill>
                  <a:srgbClr val="FF0000"/>
                </a:solidFill>
                <a:latin typeface="Times New Roman" pitchFamily="18" charset="0"/>
              </a:rPr>
              <a:t>bias</a:t>
            </a:r>
          </a:p>
        </p:txBody>
      </p:sp>
      <p:grpSp>
        <p:nvGrpSpPr>
          <p:cNvPr id="6" name="群組 54"/>
          <p:cNvGrpSpPr>
            <a:grpSpLocks/>
          </p:cNvGrpSpPr>
          <p:nvPr/>
        </p:nvGrpSpPr>
        <p:grpSpPr bwMode="auto">
          <a:xfrm>
            <a:off x="2214563" y="5181600"/>
            <a:ext cx="6929437" cy="461963"/>
            <a:chOff x="2214546" y="4508500"/>
            <a:chExt cx="6929455" cy="461665"/>
          </a:xfrm>
        </p:grpSpPr>
        <p:sp>
          <p:nvSpPr>
            <p:cNvPr id="18474" name="Text Box 48"/>
            <p:cNvSpPr txBox="1">
              <a:spLocks noChangeArrowheads="1"/>
            </p:cNvSpPr>
            <p:nvPr/>
          </p:nvSpPr>
          <p:spPr bwMode="auto">
            <a:xfrm>
              <a:off x="2214546" y="4508500"/>
              <a:ext cx="6929455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400" b="1" i="1">
                  <a:solidFill>
                    <a:srgbClr val="00FF00"/>
                  </a:solidFill>
                  <a:latin typeface="Times New Roman" pitchFamily="18" charset="0"/>
                  <a:sym typeface="Wingdings" pitchFamily="2" charset="2"/>
                </a:rPr>
                <a:t> Although </a:t>
              </a:r>
              <a:r>
                <a:rPr lang="en-US" altLang="zh-TW" sz="2400" b="1" i="1">
                  <a:solidFill>
                    <a:srgbClr val="00FF00"/>
                  </a:solidFill>
                  <a:latin typeface="Times New Roman" pitchFamily="18" charset="0"/>
                </a:rPr>
                <a:t>V</a:t>
              </a:r>
              <a:r>
                <a:rPr lang="en-US" altLang="zh-TW" sz="2400" b="1" i="1" baseline="-25000">
                  <a:solidFill>
                    <a:srgbClr val="00FF00"/>
                  </a:solidFill>
                  <a:latin typeface="Times New Roman" pitchFamily="18" charset="0"/>
                </a:rPr>
                <a:t>bias       ,</a:t>
              </a:r>
              <a:r>
                <a:rPr lang="en-US" altLang="zh-TW" sz="2400" b="1" i="1">
                  <a:solidFill>
                    <a:srgbClr val="00FF00"/>
                  </a:solidFill>
                  <a:latin typeface="Times New Roman" pitchFamily="18" charset="0"/>
                </a:rPr>
                <a:t>Total area    thermal problem ~  </a:t>
              </a:r>
              <a:endParaRPr lang="zh-TW" altLang="en-US" sz="2400" b="1" i="1" baseline="-25000">
                <a:solidFill>
                  <a:srgbClr val="00FF00"/>
                </a:solidFill>
                <a:latin typeface="Times New Roman" pitchFamily="18" charset="0"/>
              </a:endParaRPr>
            </a:p>
          </p:txBody>
        </p:sp>
        <p:sp>
          <p:nvSpPr>
            <p:cNvPr id="18475" name="Line 141"/>
            <p:cNvSpPr>
              <a:spLocks noChangeShapeType="1"/>
            </p:cNvSpPr>
            <p:nvPr/>
          </p:nvSpPr>
          <p:spPr bwMode="auto">
            <a:xfrm flipV="1">
              <a:off x="4786314" y="4572008"/>
              <a:ext cx="0" cy="360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476" name="Line 142"/>
            <p:cNvSpPr>
              <a:spLocks noChangeShapeType="1"/>
            </p:cNvSpPr>
            <p:nvPr/>
          </p:nvSpPr>
          <p:spPr bwMode="auto">
            <a:xfrm flipV="1">
              <a:off x="6429388" y="4572008"/>
              <a:ext cx="0" cy="360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8465" name="文字方塊 50"/>
          <p:cNvSpPr txBox="1">
            <a:spLocks noChangeArrowheads="1"/>
          </p:cNvSpPr>
          <p:nvPr/>
        </p:nvSpPr>
        <p:spPr bwMode="auto">
          <a:xfrm>
            <a:off x="928688" y="1285875"/>
            <a:ext cx="757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 u="sng">
                <a:solidFill>
                  <a:srgbClr val="FF0000"/>
                </a:solidFill>
              </a:rPr>
              <a:t>Will the increase of series resistance be a issue? R      nR ?</a:t>
            </a:r>
            <a:endParaRPr lang="zh-TW" altLang="en-US" sz="2000" b="1" u="sng">
              <a:solidFill>
                <a:srgbClr val="FF0000"/>
              </a:solidFill>
            </a:endParaRPr>
          </a:p>
        </p:txBody>
      </p:sp>
      <p:sp>
        <p:nvSpPr>
          <p:cNvPr id="18466" name="向右箭號 51"/>
          <p:cNvSpPr>
            <a:spLocks noChangeArrowheads="1"/>
          </p:cNvSpPr>
          <p:nvPr/>
        </p:nvSpPr>
        <p:spPr bwMode="auto">
          <a:xfrm>
            <a:off x="7358063" y="1428750"/>
            <a:ext cx="285750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7" name="群組 57"/>
          <p:cNvGrpSpPr>
            <a:grpSpLocks/>
          </p:cNvGrpSpPr>
          <p:nvPr/>
        </p:nvGrpSpPr>
        <p:grpSpPr bwMode="auto">
          <a:xfrm>
            <a:off x="2571750" y="1928813"/>
            <a:ext cx="6572250" cy="863600"/>
            <a:chOff x="2571736" y="1928802"/>
            <a:chExt cx="6572264" cy="863600"/>
          </a:xfrm>
        </p:grpSpPr>
        <p:grpSp>
          <p:nvGrpSpPr>
            <p:cNvPr id="8" name="群組 55"/>
            <p:cNvGrpSpPr>
              <a:grpSpLocks/>
            </p:cNvGrpSpPr>
            <p:nvPr/>
          </p:nvGrpSpPr>
          <p:grpSpPr bwMode="auto">
            <a:xfrm>
              <a:off x="2857488" y="1928802"/>
              <a:ext cx="6286512" cy="863600"/>
              <a:chOff x="2857488" y="1928802"/>
              <a:chExt cx="6286512" cy="863600"/>
            </a:xfrm>
          </p:grpSpPr>
          <p:sp>
            <p:nvSpPr>
              <p:cNvPr id="18472" name="Rectangle 135"/>
              <p:cNvSpPr>
                <a:spLocks noChangeArrowheads="1"/>
              </p:cNvSpPr>
              <p:nvPr/>
            </p:nvSpPr>
            <p:spPr bwMode="auto">
              <a:xfrm>
                <a:off x="2857488" y="1928802"/>
                <a:ext cx="3071834" cy="863600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altLang="zh-TW">
                    <a:solidFill>
                      <a:schemeClr val="tx1"/>
                    </a:solidFill>
                    <a:latin typeface="Times New Roman" pitchFamily="18" charset="0"/>
                  </a:rPr>
                  <a:t> &lt; </a:t>
                </a:r>
              </a:p>
            </p:txBody>
          </p:sp>
          <p:sp>
            <p:nvSpPr>
              <p:cNvPr id="18473" name="Text Box 144"/>
              <p:cNvSpPr txBox="1">
                <a:spLocks noChangeArrowheads="1"/>
              </p:cNvSpPr>
              <p:nvPr/>
            </p:nvSpPr>
            <p:spPr bwMode="auto">
              <a:xfrm>
                <a:off x="5952101" y="2000240"/>
                <a:ext cx="3191899" cy="784830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TW" sz="1800" b="1" i="1" u="sng">
                    <a:solidFill>
                      <a:srgbClr val="FFC000"/>
                    </a:solidFill>
                    <a:latin typeface="Times New Roman" pitchFamily="18" charset="0"/>
                  </a:rPr>
                  <a:t>Improve RC-limited bandwidth </a:t>
                </a:r>
              </a:p>
              <a:p>
                <a:r>
                  <a:rPr lang="en-US" altLang="zh-TW" sz="1800" b="1" i="1" u="sng">
                    <a:solidFill>
                      <a:srgbClr val="FFC000"/>
                    </a:solidFill>
                    <a:latin typeface="Times New Roman" pitchFamily="18" charset="0"/>
                  </a:rPr>
                  <a:t>by use of cascade structure !!</a:t>
                </a:r>
              </a:p>
            </p:txBody>
          </p:sp>
        </p:grpSp>
        <p:sp>
          <p:nvSpPr>
            <p:cNvPr id="18470" name="文字方塊 52"/>
            <p:cNvSpPr txBox="1">
              <a:spLocks noChangeArrowheads="1"/>
            </p:cNvSpPr>
            <p:nvPr/>
          </p:nvSpPr>
          <p:spPr bwMode="auto">
            <a:xfrm>
              <a:off x="2571736" y="2171634"/>
              <a:ext cx="20002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000">
                  <a:solidFill>
                    <a:srgbClr val="FF0000"/>
                  </a:solidFill>
                </a:rPr>
                <a:t>(nR+50)*C/n</a:t>
              </a:r>
              <a:endParaRPr lang="zh-TW" altLang="en-US" sz="2000">
                <a:solidFill>
                  <a:srgbClr val="FF0000"/>
                </a:solidFill>
              </a:endParaRPr>
            </a:p>
          </p:txBody>
        </p:sp>
        <p:sp>
          <p:nvSpPr>
            <p:cNvPr id="18471" name="文字方塊 53"/>
            <p:cNvSpPr txBox="1">
              <a:spLocks noChangeArrowheads="1"/>
            </p:cNvSpPr>
            <p:nvPr/>
          </p:nvSpPr>
          <p:spPr bwMode="auto">
            <a:xfrm>
              <a:off x="4143372" y="2171634"/>
              <a:ext cx="20002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000">
                  <a:solidFill>
                    <a:srgbClr val="FF0000"/>
                  </a:solidFill>
                </a:rPr>
                <a:t>(R+50)*C</a:t>
              </a:r>
              <a:endParaRPr lang="zh-TW" altLang="en-US" sz="2000">
                <a:solidFill>
                  <a:srgbClr val="FF0000"/>
                </a:solidFill>
              </a:endParaRPr>
            </a:p>
          </p:txBody>
        </p:sp>
      </p:grpSp>
      <p:sp>
        <p:nvSpPr>
          <p:cNvPr id="18468" name="向上箭號 58"/>
          <p:cNvSpPr>
            <a:spLocks noChangeArrowheads="1"/>
          </p:cNvSpPr>
          <p:nvPr/>
        </p:nvSpPr>
        <p:spPr bwMode="auto">
          <a:xfrm>
            <a:off x="2143125" y="3214688"/>
            <a:ext cx="142875" cy="35718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2357438"/>
            <a:ext cx="381635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Oval 17"/>
          <p:cNvSpPr>
            <a:spLocks noChangeArrowheads="1"/>
          </p:cNvSpPr>
          <p:nvPr/>
        </p:nvSpPr>
        <p:spPr bwMode="auto">
          <a:xfrm>
            <a:off x="5292725" y="2995613"/>
            <a:ext cx="503238" cy="504825"/>
          </a:xfrm>
          <a:prstGeom prst="ellipse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395288" y="5527675"/>
            <a:ext cx="8459787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1600" b="1" i="1" u="sng" dirty="0">
                <a:solidFill>
                  <a:srgbClr val="FF0000"/>
                </a:solidFill>
                <a:cs typeface="Times New Roman" pitchFamily="18" charset="0"/>
              </a:rPr>
              <a:t>Record high saturation current-bandwidth product </a:t>
            </a:r>
            <a:r>
              <a:rPr lang="en-US" altLang="zh-TW" sz="1600" b="1" i="1" u="sng" dirty="0" smtClean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US" altLang="zh-TW" sz="1600" b="1" i="1" u="sng" dirty="0" smtClean="0">
                <a:solidFill>
                  <a:srgbClr val="FFFF00"/>
                </a:solidFill>
                <a:cs typeface="Times New Roman" pitchFamily="18" charset="0"/>
              </a:rPr>
              <a:t>7500</a:t>
            </a:r>
            <a:r>
              <a:rPr lang="en-US" altLang="zh-TW" sz="1600" b="1" i="1" u="sng" dirty="0" smtClean="0">
                <a:solidFill>
                  <a:srgbClr val="FF0000"/>
                </a:solidFill>
                <a:cs typeface="Times New Roman" pitchFamily="18" charset="0"/>
              </a:rPr>
              <a:t>mA-GHz</a:t>
            </a:r>
            <a:r>
              <a:rPr lang="en-US" altLang="zh-TW" sz="1600" b="1" i="1" u="sng" dirty="0">
                <a:solidFill>
                  <a:srgbClr val="FF0000"/>
                </a:solidFill>
                <a:cs typeface="Times New Roman" pitchFamily="18" charset="0"/>
              </a:rPr>
              <a:t>, 91GHz) under a </a:t>
            </a:r>
            <a:r>
              <a:rPr lang="en-US" altLang="zh-TW" sz="2000" b="1" i="1" u="sng" dirty="0">
                <a:solidFill>
                  <a:srgbClr val="FF0000"/>
                </a:solidFill>
                <a:cs typeface="Times New Roman" pitchFamily="18" charset="0"/>
              </a:rPr>
              <a:t>50</a:t>
            </a:r>
            <a:r>
              <a:rPr lang="en-US" altLang="zh-TW" sz="2000" b="1" i="1" u="sng" dirty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W </a:t>
            </a:r>
            <a:r>
              <a:rPr lang="en-US" altLang="zh-TW" sz="1600" b="1" i="1" u="sng" dirty="0">
                <a:solidFill>
                  <a:srgbClr val="FF0000"/>
                </a:solidFill>
                <a:cs typeface="Times New Roman" pitchFamily="18" charset="0"/>
              </a:rPr>
              <a:t>load.</a:t>
            </a:r>
            <a:endParaRPr lang="en-US" altLang="zh-TW" sz="1600" b="1" i="1" u="sng" dirty="0">
              <a:solidFill>
                <a:srgbClr val="FF0000"/>
              </a:solidFill>
            </a:endParaRPr>
          </a:p>
        </p:txBody>
      </p:sp>
      <p:sp>
        <p:nvSpPr>
          <p:cNvPr id="21509" name="Text Box 13"/>
          <p:cNvSpPr txBox="1">
            <a:spLocks noChangeArrowheads="1"/>
          </p:cNvSpPr>
          <p:nvPr/>
        </p:nvSpPr>
        <p:spPr bwMode="auto">
          <a:xfrm>
            <a:off x="1331913" y="260350"/>
            <a:ext cx="6769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zh-TW" sz="4000" b="1">
                <a:solidFill>
                  <a:schemeClr val="bg1"/>
                </a:solidFill>
              </a:rPr>
              <a:t>Power Performance</a:t>
            </a:r>
          </a:p>
        </p:txBody>
      </p:sp>
      <p:sp>
        <p:nvSpPr>
          <p:cNvPr id="21510" name="Text Box 23"/>
          <p:cNvSpPr txBox="1">
            <a:spLocks noChangeArrowheads="1"/>
          </p:cNvSpPr>
          <p:nvPr/>
        </p:nvSpPr>
        <p:spPr bwMode="auto">
          <a:xfrm>
            <a:off x="-92075" y="6188075"/>
            <a:ext cx="9340850" cy="433388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900">
                <a:solidFill>
                  <a:schemeClr val="bg1"/>
                </a:solidFill>
              </a:rPr>
              <a:t>Akihiko Hirata, Hiroyuki Takahashi, Ryoichi Yamaguchi, Toshihiko Kosugi,Koichi Murata, Tadao Nagatsuma, Naoya Kukutsu</a:t>
            </a:r>
            <a:r>
              <a:rPr lang="en-US" altLang="zh-TW" sz="900" i="1">
                <a:solidFill>
                  <a:schemeClr val="bg1"/>
                </a:solidFill>
              </a:rPr>
              <a:t>, </a:t>
            </a:r>
            <a:r>
              <a:rPr lang="en-US" altLang="zh-TW" sz="900">
                <a:solidFill>
                  <a:schemeClr val="bg1"/>
                </a:solidFill>
              </a:rPr>
              <a:t>andYuichi Kado</a:t>
            </a:r>
            <a:r>
              <a:rPr lang="en-US" altLang="zh-TW" sz="900" i="1">
                <a:solidFill>
                  <a:schemeClr val="bg1"/>
                </a:solidFill>
              </a:rPr>
              <a:t>, </a:t>
            </a:r>
          </a:p>
          <a:p>
            <a:r>
              <a:rPr lang="en-US" altLang="zh-TW" sz="900">
                <a:solidFill>
                  <a:schemeClr val="bg1"/>
                </a:solidFill>
              </a:rPr>
              <a:t>“Transmission Characteristics of 120-GHz-BandWireless Link Using Radio-on-Fiber Technologies,” </a:t>
            </a:r>
            <a:r>
              <a:rPr lang="en-US" altLang="zh-TW" sz="900" i="1">
                <a:solidFill>
                  <a:schemeClr val="bg1"/>
                </a:solidFill>
              </a:rPr>
              <a:t>JOURNAL OF LIGHTWAVE TECHNOLOGY</a:t>
            </a:r>
            <a:r>
              <a:rPr lang="en-US" altLang="zh-TW" sz="900">
                <a:solidFill>
                  <a:schemeClr val="bg1"/>
                </a:solidFill>
              </a:rPr>
              <a:t>, VOL. 26, NO. 15, AUGUST 1, 2008</a:t>
            </a:r>
          </a:p>
        </p:txBody>
      </p:sp>
      <p:sp>
        <p:nvSpPr>
          <p:cNvPr id="21511" name="文字方塊 10"/>
          <p:cNvSpPr txBox="1">
            <a:spLocks noChangeArrowheads="1"/>
          </p:cNvSpPr>
          <p:nvPr/>
        </p:nvSpPr>
        <p:spPr bwMode="auto">
          <a:xfrm>
            <a:off x="-428625" y="1341438"/>
            <a:ext cx="10001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 b="1" i="1" u="sng" dirty="0">
                <a:solidFill>
                  <a:srgbClr val="FFC000"/>
                </a:solidFill>
              </a:rPr>
              <a:t>Measured Saturation Current-Bandwidth Product is record high as </a:t>
            </a:r>
            <a:r>
              <a:rPr lang="en-US" altLang="zh-TW" sz="1800" b="1" i="1" u="sng" dirty="0" smtClean="0">
                <a:solidFill>
                  <a:srgbClr val="FF0000"/>
                </a:solidFill>
              </a:rPr>
              <a:t>“7500</a:t>
            </a:r>
            <a:r>
              <a:rPr lang="en-US" altLang="zh-TW" sz="2000" b="1" i="1" u="sng" dirty="0" smtClean="0">
                <a:solidFill>
                  <a:srgbClr val="FF0000"/>
                </a:solidFill>
              </a:rPr>
              <a:t>mA-GHz</a:t>
            </a:r>
            <a:r>
              <a:rPr lang="en-US" altLang="zh-TW" sz="2000" b="1" i="1" u="sng" dirty="0">
                <a:solidFill>
                  <a:srgbClr val="FF0000"/>
                </a:solidFill>
              </a:rPr>
              <a:t>” </a:t>
            </a:r>
            <a:r>
              <a:rPr lang="en-US" altLang="zh-TW" sz="2000" b="1" i="1" u="sng" dirty="0" smtClean="0">
                <a:solidFill>
                  <a:srgbClr val="FF0000"/>
                </a:solidFill>
              </a:rPr>
              <a:t>(100GHz</a:t>
            </a:r>
            <a:r>
              <a:rPr lang="en-US" altLang="zh-TW" sz="2000" b="1" i="1" u="sng" dirty="0">
                <a:solidFill>
                  <a:srgbClr val="FF0000"/>
                </a:solidFill>
              </a:rPr>
              <a:t>, 75mA) </a:t>
            </a:r>
            <a:r>
              <a:rPr lang="en-US" altLang="zh-TW" sz="2000" b="1" i="1" u="sng" dirty="0">
                <a:solidFill>
                  <a:srgbClr val="FFC000"/>
                </a:solidFill>
              </a:rPr>
              <a:t> </a:t>
            </a:r>
            <a:endParaRPr lang="zh-TW" altLang="en-US" sz="2000" b="1" i="1" u="sng" dirty="0">
              <a:solidFill>
                <a:srgbClr val="FFC000"/>
              </a:solidFill>
            </a:endParaRPr>
          </a:p>
        </p:txBody>
      </p:sp>
      <p:sp>
        <p:nvSpPr>
          <p:cNvPr id="21512" name="Rectangle 15"/>
          <p:cNvSpPr>
            <a:spLocks noChangeArrowheads="1"/>
          </p:cNvSpPr>
          <p:nvPr/>
        </p:nvSpPr>
        <p:spPr bwMode="auto">
          <a:xfrm>
            <a:off x="900113" y="2420938"/>
            <a:ext cx="3816350" cy="295275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1513" name="Picture 14" descr="Post deadline Fig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2133600"/>
            <a:ext cx="4321175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127250" y="3141663"/>
            <a:ext cx="5192713" cy="17541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 i="1" u="sng">
                <a:latin typeface="Times New Roman" pitchFamily="18" charset="0"/>
              </a:rPr>
              <a:t>The Output Power Performance of our </a:t>
            </a:r>
          </a:p>
          <a:p>
            <a:r>
              <a:rPr lang="en-US" altLang="zh-TW" sz="2400" b="1" i="1" u="sng">
                <a:latin typeface="Times New Roman" pitchFamily="18" charset="0"/>
              </a:rPr>
              <a:t>2-Cascade-NBUTC-PD is superior to </a:t>
            </a:r>
          </a:p>
          <a:p>
            <a:r>
              <a:rPr lang="en-US" altLang="zh-TW" sz="2400" b="1" i="1" u="sng">
                <a:latin typeface="Times New Roman" pitchFamily="18" charset="0"/>
              </a:rPr>
              <a:t>UTC-PD+HEMT Amplifier Module</a:t>
            </a:r>
            <a:r>
              <a:rPr lang="en-US" altLang="zh-TW" b="1" i="1"/>
              <a:t>!!</a:t>
            </a:r>
            <a:endParaRPr lang="en-US" altLang="zh-TW" sz="2400" b="1" i="1"/>
          </a:p>
        </p:txBody>
      </p:sp>
      <p:pic>
        <p:nvPicPr>
          <p:cNvPr id="21515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2492375"/>
            <a:ext cx="15843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1" grpId="0" animBg="1"/>
      <p:bldP spid="61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99" name="Group 47"/>
          <p:cNvGraphicFramePr>
            <a:graphicFrameLocks noGrp="1"/>
          </p:cNvGraphicFramePr>
          <p:nvPr/>
        </p:nvGraphicFramePr>
        <p:xfrm>
          <a:off x="1785938" y="857250"/>
          <a:ext cx="5759450" cy="3176588"/>
        </p:xfrm>
        <a:graphic>
          <a:graphicData uri="http://schemas.openxmlformats.org/drawingml/2006/table">
            <a:tbl>
              <a:tblPr/>
              <a:tblGrid>
                <a:gridCol w="2027238"/>
                <a:gridCol w="1230312"/>
                <a:gridCol w="2501900"/>
              </a:tblGrid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Bandwidth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(GHz)</a:t>
                      </a:r>
                      <a:endParaRPr kumimoji="1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DBD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Saturation current &amp; Bandwidth Product (</a:t>
                      </a:r>
                      <a:r>
                        <a:rPr kumimoji="1" lang="en-US" altLang="zh-TW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mA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*GHz)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DBDC3"/>
                    </a:solidFill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Parallel-fed TWPD (p-</a:t>
                      </a:r>
                      <a:r>
                        <a:rPr kumimoji="0" lang="en-US" altLang="zh-TW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i</a:t>
                      </a: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-n PD)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[1]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A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80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Times New Roman" pitchFamily="18" charset="0"/>
                        </a:rPr>
                        <a:t>1760mA</a:t>
                      </a:r>
                      <a:r>
                        <a:rPr kumimoji="1" lang="ar-SA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۰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GHz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Parallel-fed TWPD (UTC-PD)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[2]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A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17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Times New Roman" pitchFamily="18" charset="0"/>
                        </a:rPr>
                        <a:t>1938mA</a:t>
                      </a:r>
                      <a:r>
                        <a:rPr kumimoji="1" lang="ar-SA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۰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GHz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Single UTC-PD [3]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A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170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2380mA-GHz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Single CCUTC-PD [4] </a:t>
                      </a:r>
                      <a:endParaRPr kumimoji="1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A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50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2500mA.GHz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Cascade NBUTC-PD [this work]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A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100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7500  </a:t>
                      </a:r>
                      <a:r>
                        <a:rPr kumimoji="1" lang="en-US" altLang="zh-TW" sz="14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Times New Roman" pitchFamily="18" charset="0"/>
                        </a:rPr>
                        <a:t>mA</a:t>
                      </a:r>
                      <a:r>
                        <a:rPr kumimoji="1" lang="ar-SA" altLang="zh-TW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  <a:cs typeface="Arial" charset="0"/>
                        </a:rPr>
                        <a:t>۰</a:t>
                      </a:r>
                      <a:r>
                        <a:rPr kumimoji="1" lang="en-US" altLang="zh-TW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GHz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1" name="Text Box 53"/>
          <p:cNvSpPr txBox="1">
            <a:spLocks noChangeArrowheads="1"/>
          </p:cNvSpPr>
          <p:nvPr/>
        </p:nvSpPr>
        <p:spPr bwMode="auto">
          <a:xfrm>
            <a:off x="785813" y="0"/>
            <a:ext cx="78120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zh-TW" sz="4000" b="1">
                <a:solidFill>
                  <a:schemeClr val="bg1"/>
                </a:solidFill>
              </a:rPr>
              <a:t>Benchmark for High Power PD</a:t>
            </a:r>
          </a:p>
        </p:txBody>
      </p:sp>
      <p:graphicFrame>
        <p:nvGraphicFramePr>
          <p:cNvPr id="29776" name="Group 80"/>
          <p:cNvGraphicFramePr>
            <a:graphicFrameLocks noGrp="1"/>
          </p:cNvGraphicFramePr>
          <p:nvPr/>
        </p:nvGraphicFramePr>
        <p:xfrm>
          <a:off x="642938" y="4138613"/>
          <a:ext cx="8229600" cy="2505393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587375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5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5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A.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Beling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J. C. Campbell, H.-G. Bach, G. G.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Mekonnen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and D. Schmidt, “Parallel-Fed Traveling Wave 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5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5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           Photodetector for &gt;100-GHz Applications,” </a:t>
                      </a:r>
                      <a:r>
                        <a:rPr kumimoji="1" lang="en-US" altLang="zh-TW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J. of Lightwave Technol.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vol. 26, pp. 16-20, Jan., 2008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A.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Beling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H. Chen, H. Pan, and J. C. Campbell, “High-Power Monolithically Integrated Traveling Wave 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           Photodiode  Array,” </a:t>
                      </a:r>
                      <a:r>
                        <a:rPr kumimoji="1" lang="en-US" altLang="zh-TW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IEEE Photon. Technol. </a:t>
                      </a:r>
                      <a:r>
                        <a:rPr kumimoji="1" lang="en-US" altLang="zh-TW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Lett</a:t>
                      </a:r>
                      <a:r>
                        <a:rPr kumimoji="1" lang="en-US" altLang="zh-TW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vol. 21, Dec., pp.1813-1815, 2009.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3.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H. Ito, T. </a:t>
                      </a:r>
                      <a:r>
                        <a:rPr lang="en-US" altLang="zh-TW" sz="120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Furuta</a:t>
                      </a:r>
                      <a:r>
                        <a:rPr lang="en-US" altLang="zh-TW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F. Nakajima, K. Yoshino, T. </a:t>
                      </a:r>
                      <a:r>
                        <a:rPr lang="en-US" altLang="zh-TW" sz="120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Ishibashi</a:t>
                      </a:r>
                      <a:r>
                        <a:rPr lang="en-US" altLang="zh-TW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“Photonic generation of continuous THz wave using </a:t>
                      </a:r>
                      <a:r>
                        <a:rPr lang="en-US" altLang="zh-TW" sz="120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uni</a:t>
                      </a:r>
                      <a:r>
                        <a:rPr lang="en-US" altLang="zh-TW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-traveling-carrier photodiode,” </a:t>
                      </a:r>
                      <a:r>
                        <a:rPr lang="en-US" altLang="zh-TW" sz="1200" i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J. of Lightwave Technol.</a:t>
                      </a:r>
                      <a:r>
                        <a:rPr lang="en-US" altLang="zh-TW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vol. 23, pp. 4016-4021, Dec., 2005.</a:t>
                      </a:r>
                      <a:endParaRPr kumimoji="1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4. N. Li, X. Li, S.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Demiguel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X.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Zheng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J. C. Campbell, D. A.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Tulchinsky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K. J. Williams, T. D.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Isshiki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G. S. Kinsey, and R.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Sudharsansan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“High-Saturation-Current Charge-Compensated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InGaAs-InP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</a:t>
                      </a:r>
                      <a:r>
                        <a:rPr kumimoji="1" lang="en-US" altLang="zh-TW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Uni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-Traveling-Carrier Photodiode,” </a:t>
                      </a:r>
                      <a:r>
                        <a:rPr kumimoji="1" lang="en-US" altLang="zh-TW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IEEE Photon. Technol. </a:t>
                      </a:r>
                      <a:r>
                        <a:rPr kumimoji="1" lang="en-US" altLang="zh-TW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Lett</a:t>
                      </a:r>
                      <a:r>
                        <a:rPr kumimoji="1" lang="en-US" altLang="zh-TW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.</a:t>
                      </a:r>
                      <a:r>
                        <a:rPr kumimoji="1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, vol. 16, Mar., pp.864-866, 2004.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68538" y="333375"/>
            <a:ext cx="4895850" cy="63341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zh-TW" sz="4000" b="1" smtClean="0">
                <a:solidFill>
                  <a:schemeClr val="bg1"/>
                </a:solidFill>
              </a:rPr>
              <a:t>Acknowledgement</a:t>
            </a:r>
          </a:p>
        </p:txBody>
      </p:sp>
      <p:pic>
        <p:nvPicPr>
          <p:cNvPr id="4099" name="Picture 4" descr="log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7577138" cy="136842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56992"/>
            <a:ext cx="7810500" cy="12001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869160"/>
            <a:ext cx="7315200" cy="7239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59632" y="2348880"/>
            <a:ext cx="74168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>
                <a:solidFill>
                  <a:srgbClr val="FFFFCC"/>
                </a:solidFill>
              </a:rPr>
              <a:t>The breakthrough of NBUTC-PD: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Geometrical Structure of PD array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0000"/>
                </a:solidFill>
              </a:rPr>
              <a:t>Optical MMW Source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Good Heat-Sinking for Sub-THz Operation  </a:t>
            </a:r>
            <a:endParaRPr lang="zh-TW" altLang="en-US" b="1" i="1" u="sng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1628775"/>
            <a:ext cx="42481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932363" y="1628775"/>
            <a:ext cx="388937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smtClean="0">
                <a:solidFill>
                  <a:srgbClr val="FFFFCC"/>
                </a:solidFill>
                <a:latin typeface="Arial" charset="0"/>
                <a:ea typeface="新細明體" charset="-120"/>
              </a:rPr>
              <a:t>The heterodyne beating optical signal is too noisy and unstable</a:t>
            </a:r>
          </a:p>
        </p:txBody>
      </p:sp>
      <p:sp>
        <p:nvSpPr>
          <p:cNvPr id="31748" name="AutoShape 7"/>
          <p:cNvSpPr>
            <a:spLocks noChangeArrowheads="1"/>
          </p:cNvSpPr>
          <p:nvPr/>
        </p:nvSpPr>
        <p:spPr bwMode="auto">
          <a:xfrm>
            <a:off x="6659563" y="2349500"/>
            <a:ext cx="576262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8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mtClean="0">
              <a:latin typeface="Arial" charset="0"/>
              <a:ea typeface="新細明體" charset="-120"/>
            </a:endParaRPr>
          </a:p>
        </p:txBody>
      </p:sp>
      <p:sp>
        <p:nvSpPr>
          <p:cNvPr id="593928" name="Text Box 8"/>
          <p:cNvSpPr txBox="1">
            <a:spLocks noChangeArrowheads="1"/>
          </p:cNvSpPr>
          <p:nvPr/>
        </p:nvSpPr>
        <p:spPr bwMode="auto">
          <a:xfrm>
            <a:off x="4894263" y="2708275"/>
            <a:ext cx="42497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Larger Phase noise than that of homo-dyne</a:t>
            </a:r>
            <a:endParaRPr lang="en-US" altLang="zh-TW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1750" name="Rectangle 10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 smtClean="0">
              <a:latin typeface="Arial" charset="0"/>
              <a:ea typeface="新細明體" charset="-120"/>
            </a:endParaRPr>
          </a:p>
        </p:txBody>
      </p:sp>
      <p:pic>
        <p:nvPicPr>
          <p:cNvPr id="31751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3357563"/>
            <a:ext cx="48260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12"/>
          <p:cNvSpPr txBox="1">
            <a:spLocks noChangeArrowheads="1"/>
          </p:cNvSpPr>
          <p:nvPr/>
        </p:nvSpPr>
        <p:spPr bwMode="auto">
          <a:xfrm>
            <a:off x="5292725" y="4005263"/>
            <a:ext cx="334803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dirty="0" smtClean="0">
                <a:solidFill>
                  <a:srgbClr val="FFFFCC"/>
                </a:solidFill>
                <a:latin typeface="Arial" charset="0"/>
                <a:ea typeface="新細明體" charset="-120"/>
              </a:rPr>
              <a:t>The homodyne system by using 8f (12f) technique </a:t>
            </a:r>
          </a:p>
        </p:txBody>
      </p:sp>
      <p:sp>
        <p:nvSpPr>
          <p:cNvPr id="31753" name="AutoShape 13"/>
          <p:cNvSpPr>
            <a:spLocks noChangeArrowheads="1"/>
          </p:cNvSpPr>
          <p:nvPr/>
        </p:nvSpPr>
        <p:spPr bwMode="auto">
          <a:xfrm>
            <a:off x="6659563" y="4870450"/>
            <a:ext cx="576262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8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mtClean="0">
              <a:latin typeface="Arial" charset="0"/>
              <a:ea typeface="新細明體" charset="-120"/>
            </a:endParaRPr>
          </a:p>
        </p:txBody>
      </p:sp>
      <p:sp>
        <p:nvSpPr>
          <p:cNvPr id="593934" name="Text Box 14"/>
          <p:cNvSpPr txBox="1">
            <a:spLocks noChangeArrowheads="1"/>
          </p:cNvSpPr>
          <p:nvPr/>
        </p:nvSpPr>
        <p:spPr bwMode="auto">
          <a:xfrm>
            <a:off x="5076825" y="5229225"/>
            <a:ext cx="378142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*Much more stable and pure MMWs signal</a:t>
            </a:r>
          </a:p>
        </p:txBody>
      </p:sp>
      <p:sp>
        <p:nvSpPr>
          <p:cNvPr id="31755" name="Text Box 15"/>
          <p:cNvSpPr txBox="1">
            <a:spLocks noChangeArrowheads="1"/>
          </p:cNvSpPr>
          <p:nvPr/>
        </p:nvSpPr>
        <p:spPr bwMode="auto">
          <a:xfrm>
            <a:off x="1331913" y="404813"/>
            <a:ext cx="7056437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800" b="1" smtClean="0">
                <a:solidFill>
                  <a:srgbClr val="FFFFFF"/>
                </a:solidFill>
                <a:latin typeface="Arial" charset="0"/>
                <a:ea typeface="新細明體" charset="-120"/>
              </a:rPr>
              <a:t>The Optical MMWs  Source</a:t>
            </a:r>
          </a:p>
        </p:txBody>
      </p:sp>
      <p:sp>
        <p:nvSpPr>
          <p:cNvPr id="593936" name="Text Box 16"/>
          <p:cNvSpPr txBox="1">
            <a:spLocks noChangeArrowheads="1"/>
          </p:cNvSpPr>
          <p:nvPr/>
        </p:nvSpPr>
        <p:spPr bwMode="auto">
          <a:xfrm>
            <a:off x="468313" y="1125538"/>
            <a:ext cx="2663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b="1" i="1" u="sng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Two Lasers</a:t>
            </a:r>
          </a:p>
        </p:txBody>
      </p:sp>
      <p:sp>
        <p:nvSpPr>
          <p:cNvPr id="593937" name="Text Box 17"/>
          <p:cNvSpPr txBox="1">
            <a:spLocks noChangeArrowheads="1"/>
          </p:cNvSpPr>
          <p:nvPr/>
        </p:nvSpPr>
        <p:spPr bwMode="auto">
          <a:xfrm>
            <a:off x="395288" y="3141663"/>
            <a:ext cx="2663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b="1" i="1" u="sng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Single Laser</a:t>
            </a:r>
          </a:p>
        </p:txBody>
      </p:sp>
      <p:sp>
        <p:nvSpPr>
          <p:cNvPr id="31758" name="矩形 13"/>
          <p:cNvSpPr>
            <a:spLocks noChangeArrowheads="1"/>
          </p:cNvSpPr>
          <p:nvPr/>
        </p:nvSpPr>
        <p:spPr bwMode="auto">
          <a:xfrm>
            <a:off x="1357313" y="5803900"/>
            <a:ext cx="64293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altLang="zh-TW" sz="1000" smtClean="0">
                <a:latin typeface="Arial" charset="0"/>
                <a:ea typeface="新細明體" charset="-120"/>
              </a:rPr>
              <a:t>*Po-Tsung Shih, Chun-Ting Lin, Wen-Jr Jiang, Er-Zih Wong, Jason (Jyehong) Chen, Sien Chi, </a:t>
            </a:r>
            <a:r>
              <a:rPr lang="sl-SI" altLang="zh-TW" sz="1000" smtClean="0">
                <a:latin typeface="Arial" charset="0"/>
                <a:ea typeface="新細明體" charset="-120"/>
              </a:rPr>
              <a:t>Y.-S. Wu</a:t>
            </a:r>
            <a:r>
              <a:rPr lang="en-US" altLang="zh-TW" sz="1000" smtClean="0">
                <a:latin typeface="Arial" charset="0"/>
                <a:ea typeface="新細明體" charset="-120"/>
              </a:rPr>
              <a:t>, F.-M. Kuo</a:t>
            </a:r>
            <a:r>
              <a:rPr lang="sl-SI" altLang="zh-TW" sz="1000" smtClean="0">
                <a:latin typeface="Arial" charset="0"/>
                <a:ea typeface="新細明體" charset="-120"/>
              </a:rPr>
              <a:t>, </a:t>
            </a:r>
            <a:r>
              <a:rPr lang="en-US" altLang="zh-TW" sz="1000" smtClean="0">
                <a:latin typeface="Arial" charset="0"/>
                <a:ea typeface="新細明體" charset="-120"/>
              </a:rPr>
              <a:t>Nan-Wei Chen,</a:t>
            </a:r>
            <a:r>
              <a:rPr lang="sl-SI" altLang="zh-TW" sz="1000" smtClean="0">
                <a:latin typeface="Arial" charset="0"/>
                <a:ea typeface="新細明體" charset="-120"/>
              </a:rPr>
              <a:t> and </a:t>
            </a:r>
            <a:r>
              <a:rPr lang="en-US" altLang="zh-TW" sz="1000" smtClean="0">
                <a:latin typeface="Arial" charset="0"/>
                <a:ea typeface="新細明體" charset="-120"/>
              </a:rPr>
              <a:t>J.-W. Shi, “W-Band Vector Signal Generation via Optical Millimeter-Wave Generation and Direct Modulation of NBUTC-PD,” </a:t>
            </a:r>
            <a:r>
              <a:rPr lang="en-US" altLang="zh-TW" sz="1000" i="1" smtClean="0">
                <a:latin typeface="Arial" charset="0"/>
                <a:ea typeface="新細明體" charset="-120"/>
              </a:rPr>
              <a:t>Proc. OFC 2009, San Diego</a:t>
            </a:r>
            <a:r>
              <a:rPr lang="en-US" altLang="zh-TW" sz="1000" smtClean="0">
                <a:latin typeface="Arial" charset="0"/>
                <a:ea typeface="新細明體" charset="-120"/>
              </a:rPr>
              <a:t>, CA, USA, March, 2009,</a:t>
            </a:r>
            <a:r>
              <a:rPr lang="en-US" altLang="zh-TW" sz="1000" i="1" smtClean="0">
                <a:latin typeface="Arial" charset="0"/>
                <a:ea typeface="新細明體" charset="-120"/>
              </a:rPr>
              <a:t> </a:t>
            </a:r>
            <a:r>
              <a:rPr lang="en-US" altLang="zh-TW" sz="1000" smtClean="0">
                <a:latin typeface="Arial" charset="0"/>
                <a:ea typeface="新細明體" charset="-120"/>
              </a:rPr>
              <a:t>pp. OWP4.</a:t>
            </a:r>
            <a:endParaRPr lang="zh-TW" altLang="en-US" sz="1000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 bwMode="auto">
          <a:xfrm>
            <a:off x="467544" y="12576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</a:rPr>
              <a:t>Another way for high MMW Power: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Optical MMW Short Pulse Source   </a:t>
            </a:r>
            <a:endParaRPr lang="zh-TW" alt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68413"/>
            <a:ext cx="4197350" cy="3263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268413"/>
            <a:ext cx="3803650" cy="396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" y="1125538"/>
            <a:ext cx="5114925" cy="533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323850" y="5300663"/>
            <a:ext cx="8682038" cy="5857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</a:rPr>
              <a:t>Shorter Pulse Provide Higher MMW Power!!</a:t>
            </a:r>
            <a:endParaRPr lang="zh-TW" altLang="en-US" b="1">
              <a:solidFill>
                <a:srgbClr val="FF0000"/>
              </a:solidFill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1116013" y="1412875"/>
            <a:ext cx="792162" cy="9366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4" name="矩形 9"/>
          <p:cNvSpPr>
            <a:spLocks noChangeArrowheads="1"/>
          </p:cNvSpPr>
          <p:nvPr/>
        </p:nvSpPr>
        <p:spPr bwMode="auto">
          <a:xfrm>
            <a:off x="2051050" y="6413500"/>
            <a:ext cx="7129463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</a:rPr>
              <a:t>Akihiko Hirata, Mitsuru Harada, and Tadao Nagatsuma,"120-GHz Wireless Link Using Photonic Techniques for Generation, Modulation, and Emission of Millimeter-Wave Signals,"</a:t>
            </a:r>
            <a:r>
              <a:rPr lang="en-US" altLang="zh-TW" sz="1000" i="1">
                <a:solidFill>
                  <a:schemeClr val="bg1"/>
                </a:solidFill>
              </a:rPr>
              <a:t>J. of Lightwave Technol.,</a:t>
            </a:r>
            <a:r>
              <a:rPr lang="en-US" altLang="zh-TW" sz="1000">
                <a:solidFill>
                  <a:schemeClr val="bg1"/>
                </a:solidFill>
              </a:rPr>
              <a:t> vol. 21, pp. 2145–2153 ,2003. </a:t>
            </a:r>
            <a:endParaRPr lang="zh-TW" altLang="zh-TW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3200" b="1" dirty="0" smtClean="0">
                <a:solidFill>
                  <a:srgbClr val="FFFFCC"/>
                </a:solidFill>
              </a:rPr>
              <a:t>Adaptive Photonic MMW Source for Access Network</a:t>
            </a:r>
            <a:endParaRPr lang="zh-TW" altLang="en-US" sz="3200" b="1" dirty="0" smtClean="0">
              <a:solidFill>
                <a:srgbClr val="FFFFCC"/>
              </a:solidFill>
            </a:endParaRPr>
          </a:p>
        </p:txBody>
      </p:sp>
      <p:pic>
        <p:nvPicPr>
          <p:cNvPr id="23555" name="圖片 3" descr="圖片4.e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230313"/>
            <a:ext cx="6692900" cy="551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692275" y="3213100"/>
            <a:ext cx="597535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i="1" u="sng" dirty="0">
                <a:solidFill>
                  <a:srgbClr val="92D050"/>
                </a:solidFill>
              </a:rPr>
              <a:t>Generate 1-ps optical pulse </a:t>
            </a:r>
            <a:r>
              <a:rPr lang="en-US" altLang="zh-TW" b="1" i="1" u="sng" dirty="0" smtClean="0">
                <a:solidFill>
                  <a:srgbClr val="92D050"/>
                </a:solidFill>
              </a:rPr>
              <a:t>train (~400 GHz rept. rate) </a:t>
            </a:r>
            <a:r>
              <a:rPr lang="en-US" altLang="zh-TW" b="1" i="1" u="sng" dirty="0">
                <a:solidFill>
                  <a:srgbClr val="92D050"/>
                </a:solidFill>
              </a:rPr>
              <a:t>for higher MMW power!!</a:t>
            </a:r>
            <a:endParaRPr lang="zh-TW" altLang="en-US" b="1" i="1" u="sng" dirty="0">
              <a:solidFill>
                <a:srgbClr val="92D050"/>
              </a:solidFill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23850" y="5445125"/>
            <a:ext cx="8712200" cy="10779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i="1" u="sng">
                <a:solidFill>
                  <a:srgbClr val="FF0000"/>
                </a:solidFill>
              </a:rPr>
              <a:t>Indepently Manipulate Phase and Amplitude of each comb line!!</a:t>
            </a:r>
            <a:endParaRPr lang="zh-TW" altLang="en-US"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 bwMode="auto">
          <a:xfrm>
            <a:off x="467544" y="12576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2800" b="1" i="1" u="sng" dirty="0" smtClean="0">
                <a:solidFill>
                  <a:srgbClr val="FF0000"/>
                </a:solidFill>
              </a:rPr>
              <a:t>Record-High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 Photo-Generated 124 GHz MMW Power: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Optical MMW Short Pulse Source   </a:t>
            </a:r>
            <a:endParaRPr lang="zh-TW" alt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113667" name="Picture 3" descr="Figure 4 MM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1089040"/>
            <a:ext cx="6192688" cy="270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3668" name="Picture 4" descr="Figure 5MM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789040"/>
            <a:ext cx="6264696" cy="270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橢圓 7"/>
          <p:cNvSpPr/>
          <p:nvPr/>
        </p:nvSpPr>
        <p:spPr bwMode="auto">
          <a:xfrm>
            <a:off x="6804248" y="4365104"/>
            <a:ext cx="360040" cy="360040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0" name="直線單箭頭接點 9"/>
          <p:cNvCxnSpPr>
            <a:stCxn id="8" idx="2"/>
          </p:cNvCxnSpPr>
          <p:nvPr/>
        </p:nvCxnSpPr>
        <p:spPr bwMode="auto">
          <a:xfrm rot="10800000" flipV="1">
            <a:off x="6588224" y="4545124"/>
            <a:ext cx="216024" cy="6840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文字方塊 10"/>
          <p:cNvSpPr txBox="1"/>
          <p:nvPr/>
        </p:nvSpPr>
        <p:spPr>
          <a:xfrm>
            <a:off x="4644008" y="515719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15 </a:t>
            </a:r>
            <a:r>
              <a:rPr lang="en-US" altLang="zh-TW" sz="2000" dirty="0" err="1" smtClean="0">
                <a:solidFill>
                  <a:srgbClr val="FF0000"/>
                </a:solidFill>
              </a:rPr>
              <a:t>dBm</a:t>
            </a:r>
            <a:r>
              <a:rPr lang="en-US" altLang="zh-TW" sz="2000" dirty="0" smtClean="0">
                <a:solidFill>
                  <a:srgbClr val="FF0000"/>
                </a:solidFill>
              </a:rPr>
              <a:t>, 31 </a:t>
            </a:r>
            <a:r>
              <a:rPr lang="en-US" altLang="zh-TW" sz="2000" dirty="0" err="1" smtClean="0">
                <a:solidFill>
                  <a:srgbClr val="FF0000"/>
                </a:solidFill>
              </a:rPr>
              <a:t>mW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43808" y="5745450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i="1" u="sng" dirty="0" smtClean="0">
                <a:solidFill>
                  <a:srgbClr val="FF0000"/>
                </a:solidFill>
              </a:rPr>
              <a:t>Record-high</a:t>
            </a:r>
            <a:r>
              <a:rPr lang="en-US" altLang="zh-TW" sz="2000" dirty="0" smtClean="0">
                <a:solidFill>
                  <a:srgbClr val="00B050"/>
                </a:solidFill>
              </a:rPr>
              <a:t> MMW power (</a:t>
            </a:r>
            <a:r>
              <a:rPr lang="en-US" altLang="zh-TW" sz="2000" dirty="0" smtClean="0">
                <a:solidFill>
                  <a:srgbClr val="FF0000"/>
                </a:solidFill>
              </a:rPr>
              <a:t>31 vs. 20 </a:t>
            </a:r>
            <a:r>
              <a:rPr lang="en-US" altLang="zh-TW" sz="2000" dirty="0" err="1" smtClean="0">
                <a:solidFill>
                  <a:srgbClr val="00B050"/>
                </a:solidFill>
              </a:rPr>
              <a:t>mW</a:t>
            </a:r>
            <a:r>
              <a:rPr lang="en-US" altLang="zh-TW" sz="2000" dirty="0" smtClean="0">
                <a:solidFill>
                  <a:srgbClr val="00B050"/>
                </a:solidFill>
              </a:rPr>
              <a:t> (UTC-PD))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331640" y="350100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MMW Power increases with number of comb lines (pulse width shortening) 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59632" y="2348880"/>
            <a:ext cx="74168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>
                <a:solidFill>
                  <a:srgbClr val="FFFFCC"/>
                </a:solidFill>
              </a:rPr>
              <a:t>The breakthrough of NBUTC-PD: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Geometrical Structure of PD array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FFCC"/>
                </a:solidFill>
              </a:rPr>
              <a:t>Optical MMW Source </a:t>
            </a:r>
          </a:p>
          <a:p>
            <a:pPr marL="571500" indent="-571500">
              <a:buAutoNum type="romanUcPeriod"/>
            </a:pPr>
            <a:r>
              <a:rPr lang="en-US" altLang="zh-TW" b="1" i="1" u="sng" dirty="0" smtClean="0">
                <a:solidFill>
                  <a:srgbClr val="FF0000"/>
                </a:solidFill>
              </a:rPr>
              <a:t>Good Heat-Sinking for Sub-THz Operation  </a:t>
            </a:r>
            <a:endParaRPr lang="zh-TW" altLang="en-US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434115" y="188640"/>
            <a:ext cx="87098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000" b="1" dirty="0" smtClean="0">
                <a:solidFill>
                  <a:schemeClr val="bg1"/>
                </a:solidFill>
              </a:rPr>
              <a:t>Sub-THz Regime: Ultra-Short Transient Time and Good Heat-Sinking   </a:t>
            </a:r>
            <a:endParaRPr lang="en-US" altLang="zh-TW" sz="2000" b="1" dirty="0">
              <a:solidFill>
                <a:schemeClr val="bg1"/>
              </a:solidFill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381875" cy="540067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/>
            <a:tailEnd/>
          </a:ln>
        </p:spPr>
      </p:pic>
      <p:cxnSp>
        <p:nvCxnSpPr>
          <p:cNvPr id="6" name="直線單箭頭接點 5"/>
          <p:cNvCxnSpPr/>
          <p:nvPr/>
        </p:nvCxnSpPr>
        <p:spPr bwMode="auto">
          <a:xfrm rot="5400000">
            <a:off x="6589018" y="5229200"/>
            <a:ext cx="719286" cy="7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文字方塊 7"/>
          <p:cNvSpPr txBox="1"/>
          <p:nvPr/>
        </p:nvSpPr>
        <p:spPr>
          <a:xfrm>
            <a:off x="7020272" y="4779729"/>
            <a:ext cx="1728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Thin collector layer: 155nm</a:t>
            </a:r>
          </a:p>
          <a:p>
            <a:r>
              <a:rPr lang="en-US" altLang="zh-TW" sz="2000" b="1" i="1" u="sng" dirty="0" err="1" smtClean="0">
                <a:solidFill>
                  <a:srgbClr val="FF0000"/>
                </a:solidFill>
              </a:rPr>
              <a:t>f</a:t>
            </a:r>
            <a:r>
              <a:rPr lang="en-US" altLang="zh-TW" sz="2000" b="1" i="1" u="sng" baseline="-25000" dirty="0" err="1" smtClean="0">
                <a:solidFill>
                  <a:srgbClr val="FF0000"/>
                </a:solidFill>
              </a:rPr>
              <a:t>T</a:t>
            </a:r>
            <a:r>
              <a:rPr lang="en-US" altLang="zh-TW" sz="2000" b="1" i="1" u="sng" dirty="0" smtClean="0">
                <a:solidFill>
                  <a:srgbClr val="FF0000"/>
                </a:solidFill>
              </a:rPr>
              <a:t>: 750 GHz !!</a:t>
            </a:r>
          </a:p>
        </p:txBody>
      </p:sp>
      <p:sp>
        <p:nvSpPr>
          <p:cNvPr id="7" name="橢圓 6"/>
          <p:cNvSpPr/>
          <p:nvPr/>
        </p:nvSpPr>
        <p:spPr bwMode="auto">
          <a:xfrm>
            <a:off x="2627784" y="1484784"/>
            <a:ext cx="1800200" cy="165618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0" name="直線單箭頭接點 9"/>
          <p:cNvCxnSpPr>
            <a:stCxn id="7" idx="3"/>
          </p:cNvCxnSpPr>
          <p:nvPr/>
        </p:nvCxnSpPr>
        <p:spPr bwMode="auto">
          <a:xfrm rot="5400000">
            <a:off x="2242286" y="2635853"/>
            <a:ext cx="386558" cy="9117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文字方塊 11"/>
          <p:cNvSpPr txBox="1"/>
          <p:nvPr/>
        </p:nvSpPr>
        <p:spPr>
          <a:xfrm>
            <a:off x="467544" y="321297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Au-Au Bonding (Excellent thermal conductivity)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 txBox="1">
            <a:spLocks noChangeArrowheads="1"/>
          </p:cNvSpPr>
          <p:nvPr/>
        </p:nvSpPr>
        <p:spPr bwMode="auto">
          <a:xfrm>
            <a:off x="395536" y="3326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</a:rPr>
              <a:t>Ultra-wide O-E Bandwidth (~300 GHz)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683568" y="4653136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i="1" u="sng" dirty="0" smtClean="0">
                <a:solidFill>
                  <a:srgbClr val="FF0000"/>
                </a:solidFill>
              </a:rPr>
              <a:t>Measured Bandwidth up to 170 GHz</a:t>
            </a:r>
          </a:p>
          <a:p>
            <a:r>
              <a:rPr lang="en-US" altLang="zh-TW" sz="2000" b="1" i="1" u="sng" dirty="0" smtClean="0">
                <a:solidFill>
                  <a:srgbClr val="FF0000"/>
                </a:solidFill>
              </a:rPr>
              <a:t>Optimum bias: -2V (O-E f</a:t>
            </a:r>
            <a:r>
              <a:rPr lang="en-US" altLang="zh-TW" sz="2000" b="1" i="1" u="sng" baseline="-25000" dirty="0" smtClean="0">
                <a:solidFill>
                  <a:srgbClr val="FF0000"/>
                </a:solidFill>
              </a:rPr>
              <a:t>3dB </a:t>
            </a:r>
            <a:r>
              <a:rPr lang="en-US" altLang="zh-TW" sz="2000" b="1" i="1" u="sng" dirty="0" smtClean="0">
                <a:solidFill>
                  <a:srgbClr val="FF0000"/>
                </a:solidFill>
              </a:rPr>
              <a:t> &gt; 170 GHz)</a:t>
            </a:r>
          </a:p>
          <a:p>
            <a:r>
              <a:rPr lang="en-US" altLang="zh-TW" sz="2000" b="1" i="1" u="sng" dirty="0" smtClean="0">
                <a:solidFill>
                  <a:srgbClr val="FF0000"/>
                </a:solidFill>
              </a:rPr>
              <a:t>Extrapolated 3dB (by modeling): ~250 GHz</a:t>
            </a:r>
            <a:endParaRPr lang="zh-TW" altLang="en-US" sz="2000" b="1" i="1" u="sng" dirty="0">
              <a:solidFill>
                <a:srgbClr val="FF0000"/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611104" cy="3456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 txBox="1">
            <a:spLocks noChangeArrowheads="1"/>
          </p:cNvSpPr>
          <p:nvPr/>
        </p:nvSpPr>
        <p:spPr bwMode="auto">
          <a:xfrm>
            <a:off x="395536" y="3326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</a:rPr>
              <a:t>MMW power measurement results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4680520" cy="372107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819574" cy="34561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" name="矩形 11"/>
          <p:cNvSpPr/>
          <p:nvPr/>
        </p:nvSpPr>
        <p:spPr bwMode="auto">
          <a:xfrm>
            <a:off x="2699792" y="2132856"/>
            <a:ext cx="64807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4" name="直線單箭頭接點 13"/>
          <p:cNvCxnSpPr/>
          <p:nvPr/>
        </p:nvCxnSpPr>
        <p:spPr bwMode="auto">
          <a:xfrm flipV="1">
            <a:off x="3347864" y="1988840"/>
            <a:ext cx="504056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文字方塊 14"/>
          <p:cNvSpPr txBox="1"/>
          <p:nvPr/>
        </p:nvSpPr>
        <p:spPr>
          <a:xfrm>
            <a:off x="3347864" y="17635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>
                <a:solidFill>
                  <a:srgbClr val="FF0000"/>
                </a:solidFill>
              </a:rPr>
              <a:t>Optimum bias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6804248" y="2060848"/>
            <a:ext cx="432048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8" name="直線單箭頭接點 17"/>
          <p:cNvCxnSpPr/>
          <p:nvPr/>
        </p:nvCxnSpPr>
        <p:spPr bwMode="auto">
          <a:xfrm flipV="1">
            <a:off x="7236296" y="1844824"/>
            <a:ext cx="36004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文字方塊 18"/>
          <p:cNvSpPr txBox="1"/>
          <p:nvPr/>
        </p:nvSpPr>
        <p:spPr>
          <a:xfrm>
            <a:off x="6767736" y="14847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>
                <a:solidFill>
                  <a:srgbClr val="FF0000"/>
                </a:solidFill>
              </a:rPr>
              <a:t>Optimum bias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-396552" y="5085184"/>
            <a:ext cx="11017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Optimum bias: NBUTC-PD vs. UTC-PD </a:t>
            </a:r>
            <a:r>
              <a:rPr lang="en-US" altLang="zh-TW" sz="2000" dirty="0" smtClean="0">
                <a:solidFill>
                  <a:srgbClr val="FF0000"/>
                </a:solidFill>
              </a:rPr>
              <a:t>(-2V vs. -0.75V)</a:t>
            </a:r>
          </a:p>
          <a:p>
            <a:r>
              <a:rPr lang="en-US" altLang="zh-TW" sz="2000" dirty="0" smtClean="0">
                <a:solidFill>
                  <a:srgbClr val="FF0000"/>
                </a:solidFill>
              </a:rPr>
              <a:t>Can minimize external circuit saturation effect (Just 50 Ohm load)  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 txBox="1">
            <a:spLocks noChangeArrowheads="1"/>
          </p:cNvSpPr>
          <p:nvPr/>
        </p:nvSpPr>
        <p:spPr bwMode="auto">
          <a:xfrm>
            <a:off x="395536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</a:rPr>
              <a:t>Potentially Superior Sub-THz Output-Power Performance to UTC-PD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03426" name="Picture 2" descr="Figure 2 P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8582475" cy="363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cxnSp>
        <p:nvCxnSpPr>
          <p:cNvPr id="22" name="直線單箭頭接點 21"/>
          <p:cNvCxnSpPr/>
          <p:nvPr/>
        </p:nvCxnSpPr>
        <p:spPr bwMode="auto">
          <a:xfrm rot="5400000">
            <a:off x="7056276" y="2816932"/>
            <a:ext cx="504056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3" name="文字方塊 22"/>
          <p:cNvSpPr txBox="1"/>
          <p:nvPr/>
        </p:nvSpPr>
        <p:spPr>
          <a:xfrm>
            <a:off x="0" y="508518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smtClean="0"/>
              <a:t>&gt; 1mW sub-THz power (300-500 GHz) should be possible !!</a:t>
            </a:r>
            <a:endParaRPr lang="zh-TW" altLang="en-US" sz="18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409648"/>
            <a:ext cx="2841356" cy="218718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cxnSp>
        <p:nvCxnSpPr>
          <p:cNvPr id="27" name="直線單箭頭接點 26"/>
          <p:cNvCxnSpPr/>
          <p:nvPr/>
        </p:nvCxnSpPr>
        <p:spPr bwMode="auto">
          <a:xfrm rot="5400000" flipH="1" flipV="1">
            <a:off x="6191386" y="5625244"/>
            <a:ext cx="360834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矩形 13"/>
          <p:cNvSpPr/>
          <p:nvPr/>
        </p:nvSpPr>
        <p:spPr>
          <a:xfrm>
            <a:off x="107504" y="6402814"/>
            <a:ext cx="7272808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TW" sz="800" dirty="0" err="1"/>
              <a:t>Goutam</a:t>
            </a:r>
            <a:r>
              <a:rPr lang="en-US" altLang="zh-TW" sz="800" dirty="0"/>
              <a:t> </a:t>
            </a:r>
            <a:r>
              <a:rPr lang="en-US" altLang="zh-TW" sz="800" dirty="0" err="1"/>
              <a:t>Chattopadhyay</a:t>
            </a:r>
            <a:r>
              <a:rPr lang="en-US" altLang="zh-TW" sz="800" dirty="0"/>
              <a:t>, "Technology, Capabilities, and Performance of </a:t>
            </a:r>
            <a:r>
              <a:rPr lang="en-US" altLang="zh-TW" sz="800" dirty="0" smtClean="0"/>
              <a:t>Low Power </a:t>
            </a:r>
            <a:r>
              <a:rPr lang="en-US" altLang="zh-TW" sz="800" dirty="0"/>
              <a:t>Terahertz Sources</a:t>
            </a:r>
            <a:r>
              <a:rPr lang="en-US" altLang="zh-TW" sz="800" i="1" dirty="0"/>
              <a:t>", IEEE TRANSACTIONS ON TERAHERTZ SCIENCE AND TECHNOLOGY</a:t>
            </a:r>
            <a:r>
              <a:rPr lang="en-US" altLang="zh-TW" sz="800" dirty="0"/>
              <a:t>, VOL. 1, NO. 1, SEPTEMBER 2011</a:t>
            </a:r>
            <a:endParaRPr lang="zh-TW" alt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4213" y="387350"/>
            <a:ext cx="140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981075"/>
            <a:ext cx="877836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>
                <a:solidFill>
                  <a:srgbClr val="FF0000"/>
                </a:solidFill>
              </a:rPr>
              <a:t>Introduction  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Working Principle of NBUTC-PD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High-Power and Ultrafast Modulation Characteristic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Applications for Communication and Radar Imaging  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Conclusion</a:t>
            </a:r>
            <a:endParaRPr lang="en-US" altLang="zh-TW" sz="24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683568" y="188640"/>
            <a:ext cx="7416229" cy="8640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sz="2800" b="1" dirty="0" smtClean="0">
                <a:solidFill>
                  <a:schemeClr val="bg1"/>
                </a:solidFill>
              </a:rPr>
              <a:t>Significant Bias Dependent Speed Performance: Switch  !! </a:t>
            </a:r>
            <a:endParaRPr lang="en-US" altLang="zh-TW" sz="2800" b="1" dirty="0">
              <a:solidFill>
                <a:schemeClr val="bg1"/>
              </a:solidFill>
            </a:endParaRP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187450" y="1125538"/>
            <a:ext cx="73088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000" b="1" i="1" u="sng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Under reverse bias still has high nonlinearity!!</a:t>
            </a: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1042988" y="5445125"/>
            <a:ext cx="730885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b="1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Very-high modulation speed!!</a:t>
            </a:r>
          </a:p>
        </p:txBody>
      </p:sp>
      <p:sp>
        <p:nvSpPr>
          <p:cNvPr id="10246" name="Text Box 14"/>
          <p:cNvSpPr txBox="1">
            <a:spLocks noChangeArrowheads="1"/>
          </p:cNvSpPr>
          <p:nvPr/>
        </p:nvSpPr>
        <p:spPr bwMode="auto">
          <a:xfrm>
            <a:off x="5076825" y="4652963"/>
            <a:ext cx="39608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800" b="1">
                <a:solidFill>
                  <a:srgbClr val="0033CC"/>
                </a:solidFill>
              </a:rPr>
              <a:t>Without minority carrier injection under forward bias voltage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372225" y="1847850"/>
            <a:ext cx="1655763" cy="1439863"/>
            <a:chOff x="4014" y="1164"/>
            <a:chExt cx="1043" cy="907"/>
          </a:xfrm>
        </p:grpSpPr>
        <p:sp>
          <p:nvSpPr>
            <p:cNvPr id="10252" name="Line 16"/>
            <p:cNvSpPr>
              <a:spLocks noChangeShapeType="1"/>
            </p:cNvSpPr>
            <p:nvPr/>
          </p:nvSpPr>
          <p:spPr bwMode="auto">
            <a:xfrm>
              <a:off x="4014" y="1207"/>
              <a:ext cx="1043" cy="8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53" name="Line 17"/>
            <p:cNvSpPr>
              <a:spLocks noChangeShapeType="1"/>
            </p:cNvSpPr>
            <p:nvPr/>
          </p:nvSpPr>
          <p:spPr bwMode="auto">
            <a:xfrm flipV="1">
              <a:off x="4019" y="1164"/>
              <a:ext cx="953" cy="9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0248" name="Picture 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888" y="1916113"/>
            <a:ext cx="20669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888" y="3284538"/>
            <a:ext cx="230505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20"/>
          <p:cNvGraphicFramePr>
            <a:graphicFrameLocks noChangeAspect="1"/>
          </p:cNvGraphicFramePr>
          <p:nvPr/>
        </p:nvGraphicFramePr>
        <p:xfrm>
          <a:off x="322263" y="1895475"/>
          <a:ext cx="4465637" cy="3478213"/>
        </p:xfrm>
        <a:graphic>
          <a:graphicData uri="http://schemas.openxmlformats.org/presentationml/2006/ole">
            <p:oleObj spid="_x0000_s118786" name="Graph" r:id="rId5" imgW="3911040" imgH="3049920" progId="Origin50.Graph">
              <p:embed/>
            </p:oleObj>
          </a:graphicData>
        </a:graphic>
      </p:graphicFrame>
      <p:sp>
        <p:nvSpPr>
          <p:cNvPr id="10250" name="Line 21"/>
          <p:cNvSpPr>
            <a:spLocks noChangeShapeType="1"/>
          </p:cNvSpPr>
          <p:nvPr/>
        </p:nvSpPr>
        <p:spPr bwMode="auto">
          <a:xfrm>
            <a:off x="2484438" y="2781300"/>
            <a:ext cx="0" cy="12239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251" name="AutoShape 23"/>
          <p:cNvSpPr>
            <a:spLocks noChangeArrowheads="1"/>
          </p:cNvSpPr>
          <p:nvPr/>
        </p:nvSpPr>
        <p:spPr bwMode="auto">
          <a:xfrm>
            <a:off x="4572000" y="3068638"/>
            <a:ext cx="1008063" cy="504825"/>
          </a:xfrm>
          <a:prstGeom prst="notchedRightArrow">
            <a:avLst>
              <a:gd name="adj1" fmla="val 50000"/>
              <a:gd name="adj2" fmla="val 49921"/>
            </a:avLst>
          </a:prstGeom>
          <a:solidFill>
            <a:srgbClr val="FF0000"/>
          </a:solidFill>
          <a:ln w="38100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3413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High On/Off Ratio</a:t>
            </a:r>
          </a:p>
        </p:txBody>
      </p:sp>
      <p:sp>
        <p:nvSpPr>
          <p:cNvPr id="21507" name="Line 5"/>
          <p:cNvSpPr>
            <a:spLocks noChangeAspect="1" noChangeShapeType="1"/>
          </p:cNvSpPr>
          <p:nvPr/>
        </p:nvSpPr>
        <p:spPr bwMode="auto">
          <a:xfrm>
            <a:off x="3876675" y="3654425"/>
            <a:ext cx="2576513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08" name="Line 6"/>
          <p:cNvSpPr>
            <a:spLocks noChangeAspect="1" noChangeShapeType="1"/>
          </p:cNvSpPr>
          <p:nvPr/>
        </p:nvSpPr>
        <p:spPr bwMode="auto">
          <a:xfrm flipH="1">
            <a:off x="2705100" y="4989513"/>
            <a:ext cx="183991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509" name="Oval 8"/>
          <p:cNvSpPr>
            <a:spLocks noChangeAspect="1" noChangeArrowheads="1"/>
          </p:cNvSpPr>
          <p:nvPr/>
        </p:nvSpPr>
        <p:spPr bwMode="auto">
          <a:xfrm>
            <a:off x="4067175" y="3411538"/>
            <a:ext cx="1146175" cy="12414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5148263" y="4217988"/>
            <a:ext cx="14144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i="1" u="sng">
                <a:solidFill>
                  <a:srgbClr val="FF0000"/>
                </a:solidFill>
              </a:rPr>
              <a:t>&gt;36dB</a:t>
            </a:r>
          </a:p>
        </p:txBody>
      </p:sp>
      <p:graphicFrame>
        <p:nvGraphicFramePr>
          <p:cNvPr id="21511" name="物件 7"/>
          <p:cNvGraphicFramePr>
            <a:graphicFrameLocks noChangeAspect="1"/>
          </p:cNvGraphicFramePr>
          <p:nvPr/>
        </p:nvGraphicFramePr>
        <p:xfrm>
          <a:off x="1104900" y="1412875"/>
          <a:ext cx="6707188" cy="4687888"/>
        </p:xfrm>
        <a:graphic>
          <a:graphicData uri="http://schemas.openxmlformats.org/presentationml/2006/ole">
            <p:oleObj spid="_x0000_s114690" name="Graph" r:id="rId3" imgW="4159910" imgH="2909011" progId="Origin50.Graph">
              <p:embed/>
            </p:oleObj>
          </a:graphicData>
        </a:graphic>
      </p:graphicFrame>
      <p:cxnSp>
        <p:nvCxnSpPr>
          <p:cNvPr id="9" name="直線單箭頭接點 8"/>
          <p:cNvCxnSpPr/>
          <p:nvPr/>
        </p:nvCxnSpPr>
        <p:spPr>
          <a:xfrm>
            <a:off x="3348038" y="2419350"/>
            <a:ext cx="0" cy="2570163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3" name="文字方塊 9"/>
          <p:cNvSpPr txBox="1">
            <a:spLocks noChangeArrowheads="1"/>
          </p:cNvSpPr>
          <p:nvPr/>
        </p:nvSpPr>
        <p:spPr bwMode="auto">
          <a:xfrm>
            <a:off x="2466975" y="4132263"/>
            <a:ext cx="666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FF0000"/>
                </a:solidFill>
              </a:rPr>
              <a:t>20dB</a:t>
            </a:r>
            <a:endParaRPr lang="zh-TW" altLang="en-US">
              <a:solidFill>
                <a:srgbClr val="FF0000"/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3419475" y="2133600"/>
            <a:ext cx="1584325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文字方塊 11"/>
          <p:cNvSpPr txBox="1">
            <a:spLocks noChangeArrowheads="1"/>
          </p:cNvSpPr>
          <p:nvPr/>
        </p:nvSpPr>
        <p:spPr bwMode="auto">
          <a:xfrm>
            <a:off x="3937000" y="1412875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FF0000"/>
                </a:solidFill>
              </a:rPr>
              <a:t>1.1V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1516" name="Rectangle 22"/>
          <p:cNvSpPr>
            <a:spLocks noChangeArrowheads="1"/>
          </p:cNvSpPr>
          <p:nvPr/>
        </p:nvSpPr>
        <p:spPr bwMode="auto">
          <a:xfrm>
            <a:off x="6851650" y="4868863"/>
            <a:ext cx="2736850" cy="194468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21517" name="Object 16"/>
          <p:cNvGraphicFramePr>
            <a:graphicFrameLocks noChangeAspect="1"/>
          </p:cNvGraphicFramePr>
          <p:nvPr/>
        </p:nvGraphicFramePr>
        <p:xfrm>
          <a:off x="6732588" y="4899025"/>
          <a:ext cx="2568575" cy="1985963"/>
        </p:xfrm>
        <a:graphic>
          <a:graphicData uri="http://schemas.openxmlformats.org/presentationml/2006/ole">
            <p:oleObj spid="_x0000_s114691" name="Graph" r:id="rId4" imgW="3994099" imgH="3249168" progId="Origin50.Graph">
              <p:embed/>
            </p:oleObj>
          </a:graphicData>
        </a:graphic>
      </p:graphicFrame>
      <p:sp>
        <p:nvSpPr>
          <p:cNvPr id="21518" name="Oval 21"/>
          <p:cNvSpPr>
            <a:spLocks noChangeArrowheads="1"/>
          </p:cNvSpPr>
          <p:nvPr/>
        </p:nvSpPr>
        <p:spPr bwMode="auto">
          <a:xfrm>
            <a:off x="7419975" y="5229225"/>
            <a:ext cx="144463" cy="144463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519" name="Line 23"/>
          <p:cNvSpPr>
            <a:spLocks noChangeShapeType="1"/>
          </p:cNvSpPr>
          <p:nvPr/>
        </p:nvSpPr>
        <p:spPr bwMode="auto">
          <a:xfrm flipH="1">
            <a:off x="7356475" y="5445125"/>
            <a:ext cx="215900" cy="863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3413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High On/Off Ratio</a:t>
            </a:r>
          </a:p>
        </p:txBody>
      </p:sp>
      <p:sp>
        <p:nvSpPr>
          <p:cNvPr id="22531" name="Line 5"/>
          <p:cNvSpPr>
            <a:spLocks noChangeAspect="1" noChangeShapeType="1"/>
          </p:cNvSpPr>
          <p:nvPr/>
        </p:nvSpPr>
        <p:spPr bwMode="auto">
          <a:xfrm>
            <a:off x="3876675" y="3654425"/>
            <a:ext cx="2576513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532" name="Line 6"/>
          <p:cNvSpPr>
            <a:spLocks noChangeAspect="1" noChangeShapeType="1"/>
          </p:cNvSpPr>
          <p:nvPr/>
        </p:nvSpPr>
        <p:spPr bwMode="auto">
          <a:xfrm flipH="1">
            <a:off x="2705100" y="4989513"/>
            <a:ext cx="183991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533" name="Oval 8"/>
          <p:cNvSpPr>
            <a:spLocks noChangeAspect="1" noChangeArrowheads="1"/>
          </p:cNvSpPr>
          <p:nvPr/>
        </p:nvSpPr>
        <p:spPr bwMode="auto">
          <a:xfrm>
            <a:off x="4067175" y="3411538"/>
            <a:ext cx="1146175" cy="12414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5148263" y="4217988"/>
            <a:ext cx="14144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i="1" u="sng">
                <a:solidFill>
                  <a:srgbClr val="FF0000"/>
                </a:solidFill>
              </a:rPr>
              <a:t>&gt;36dB</a:t>
            </a:r>
          </a:p>
        </p:txBody>
      </p:sp>
      <p:graphicFrame>
        <p:nvGraphicFramePr>
          <p:cNvPr id="22535" name="物件 7"/>
          <p:cNvGraphicFramePr>
            <a:graphicFrameLocks noChangeAspect="1"/>
          </p:cNvGraphicFramePr>
          <p:nvPr/>
        </p:nvGraphicFramePr>
        <p:xfrm>
          <a:off x="1104900" y="1412875"/>
          <a:ext cx="6707188" cy="4687888"/>
        </p:xfrm>
        <a:graphic>
          <a:graphicData uri="http://schemas.openxmlformats.org/presentationml/2006/ole">
            <p:oleObj spid="_x0000_s115714" name="Graph" r:id="rId3" imgW="4159910" imgH="2909011" progId="Origin50.Graph">
              <p:embed/>
            </p:oleObj>
          </a:graphicData>
        </a:graphic>
      </p:graphicFrame>
      <p:sp>
        <p:nvSpPr>
          <p:cNvPr id="22536" name="Oval 6"/>
          <p:cNvSpPr>
            <a:spLocks noChangeAspect="1" noChangeArrowheads="1"/>
          </p:cNvSpPr>
          <p:nvPr/>
        </p:nvSpPr>
        <p:spPr bwMode="auto">
          <a:xfrm>
            <a:off x="3708400" y="1954213"/>
            <a:ext cx="1144588" cy="75406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7" name="Line 7"/>
          <p:cNvSpPr>
            <a:spLocks noChangeShapeType="1"/>
          </p:cNvSpPr>
          <p:nvPr/>
        </p:nvSpPr>
        <p:spPr bwMode="auto">
          <a:xfrm flipV="1">
            <a:off x="4208463" y="1701800"/>
            <a:ext cx="71437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538" name="Text Box 8"/>
          <p:cNvSpPr txBox="1">
            <a:spLocks noChangeArrowheads="1"/>
          </p:cNvSpPr>
          <p:nvPr/>
        </p:nvSpPr>
        <p:spPr bwMode="auto">
          <a:xfrm>
            <a:off x="1014413" y="1052513"/>
            <a:ext cx="7364412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 i="1" u="sng">
                <a:solidFill>
                  <a:srgbClr val="FF0000"/>
                </a:solidFill>
              </a:rPr>
              <a:t>Current doesn’t change during switching!!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3413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High On/Off Ratio</a:t>
            </a:r>
          </a:p>
        </p:txBody>
      </p:sp>
      <p:sp>
        <p:nvSpPr>
          <p:cNvPr id="23555" name="Line 5"/>
          <p:cNvSpPr>
            <a:spLocks noChangeAspect="1" noChangeShapeType="1"/>
          </p:cNvSpPr>
          <p:nvPr/>
        </p:nvSpPr>
        <p:spPr bwMode="auto">
          <a:xfrm>
            <a:off x="3876675" y="3654425"/>
            <a:ext cx="2576513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56" name="Line 6"/>
          <p:cNvSpPr>
            <a:spLocks noChangeAspect="1" noChangeShapeType="1"/>
          </p:cNvSpPr>
          <p:nvPr/>
        </p:nvSpPr>
        <p:spPr bwMode="auto">
          <a:xfrm flipH="1">
            <a:off x="2705100" y="4989513"/>
            <a:ext cx="183991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57" name="Oval 8"/>
          <p:cNvSpPr>
            <a:spLocks noChangeAspect="1" noChangeArrowheads="1"/>
          </p:cNvSpPr>
          <p:nvPr/>
        </p:nvSpPr>
        <p:spPr bwMode="auto">
          <a:xfrm>
            <a:off x="4067175" y="3411538"/>
            <a:ext cx="1146175" cy="12414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5148263" y="4217988"/>
            <a:ext cx="14144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i="1" u="sng">
                <a:solidFill>
                  <a:srgbClr val="FF0000"/>
                </a:solidFill>
              </a:rPr>
              <a:t>&gt;36dB</a:t>
            </a:r>
          </a:p>
        </p:txBody>
      </p:sp>
      <p:graphicFrame>
        <p:nvGraphicFramePr>
          <p:cNvPr id="23559" name="物件 7"/>
          <p:cNvGraphicFramePr>
            <a:graphicFrameLocks noChangeAspect="1"/>
          </p:cNvGraphicFramePr>
          <p:nvPr/>
        </p:nvGraphicFramePr>
        <p:xfrm>
          <a:off x="1104900" y="1412875"/>
          <a:ext cx="6707188" cy="4687888"/>
        </p:xfrm>
        <a:graphic>
          <a:graphicData uri="http://schemas.openxmlformats.org/presentationml/2006/ole">
            <p:oleObj spid="_x0000_s116738" name="Graph" r:id="rId3" imgW="4159910" imgH="2909011" progId="Origin50.Graph">
              <p:embed/>
            </p:oleObj>
          </a:graphicData>
        </a:graphic>
      </p:graphicFrame>
      <p:sp>
        <p:nvSpPr>
          <p:cNvPr id="23560" name="Oval 6"/>
          <p:cNvSpPr>
            <a:spLocks noChangeAspect="1" noChangeArrowheads="1"/>
          </p:cNvSpPr>
          <p:nvPr/>
        </p:nvSpPr>
        <p:spPr bwMode="auto">
          <a:xfrm>
            <a:off x="3708400" y="1954213"/>
            <a:ext cx="1144588" cy="754062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61" name="Line 7"/>
          <p:cNvSpPr>
            <a:spLocks noChangeShapeType="1"/>
          </p:cNvSpPr>
          <p:nvPr/>
        </p:nvSpPr>
        <p:spPr bwMode="auto">
          <a:xfrm flipV="1">
            <a:off x="4208463" y="1701800"/>
            <a:ext cx="71437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3563" name="Line 6"/>
          <p:cNvSpPr>
            <a:spLocks noChangeAspect="1" noChangeShapeType="1"/>
          </p:cNvSpPr>
          <p:nvPr/>
        </p:nvSpPr>
        <p:spPr bwMode="auto">
          <a:xfrm flipH="1">
            <a:off x="2705100" y="4989513"/>
            <a:ext cx="183991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356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6538" y="4605338"/>
            <a:ext cx="2490787" cy="1919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3565" name="Oval 17"/>
          <p:cNvSpPr>
            <a:spLocks noChangeArrowheads="1"/>
          </p:cNvSpPr>
          <p:nvPr/>
        </p:nvSpPr>
        <p:spPr bwMode="auto">
          <a:xfrm>
            <a:off x="7500938" y="6143625"/>
            <a:ext cx="1643062" cy="285750"/>
          </a:xfrm>
          <a:prstGeom prst="ellipse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66" name="Rectangle 18"/>
          <p:cNvSpPr>
            <a:spLocks noChangeArrowheads="1"/>
          </p:cNvSpPr>
          <p:nvPr/>
        </p:nvSpPr>
        <p:spPr bwMode="auto">
          <a:xfrm>
            <a:off x="611188" y="6477000"/>
            <a:ext cx="461645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800">
                <a:solidFill>
                  <a:schemeClr val="bg1"/>
                </a:solidFill>
              </a:rPr>
              <a:t>A. Hirata, T. Furuta, H. Ito, and T. Nagatsuma,</a:t>
            </a:r>
            <a:r>
              <a:rPr lang="en-US" altLang="zh-TW" sz="800" i="1">
                <a:solidFill>
                  <a:schemeClr val="bg1"/>
                </a:solidFill>
              </a:rPr>
              <a:t> </a:t>
            </a:r>
            <a:r>
              <a:rPr lang="en-US" altLang="zh-TW" sz="800">
                <a:solidFill>
                  <a:schemeClr val="bg1"/>
                </a:solidFill>
              </a:rPr>
              <a:t>“10-Gb/s Millimeter-Wave Signal Generation Using Photodiode Bias Modulation,” </a:t>
            </a:r>
            <a:r>
              <a:rPr lang="en-US" altLang="zh-TW" sz="800" i="1">
                <a:solidFill>
                  <a:schemeClr val="bg1"/>
                </a:solidFill>
              </a:rPr>
              <a:t>J. of Lightwave Technol.</a:t>
            </a:r>
            <a:r>
              <a:rPr lang="en-US" altLang="zh-TW" sz="800">
                <a:solidFill>
                  <a:schemeClr val="bg1"/>
                </a:solidFill>
              </a:rPr>
              <a:t>, vol. 24, pp. 1725–1731, April. 2006. </a:t>
            </a:r>
          </a:p>
        </p:txBody>
      </p:sp>
      <p:sp>
        <p:nvSpPr>
          <p:cNvPr id="23567" name="Text Box 22"/>
          <p:cNvSpPr txBox="1">
            <a:spLocks noChangeArrowheads="1"/>
          </p:cNvSpPr>
          <p:nvPr/>
        </p:nvSpPr>
        <p:spPr bwMode="auto">
          <a:xfrm>
            <a:off x="6858000" y="4614863"/>
            <a:ext cx="22669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rgbClr val="FF0000"/>
                </a:solidFill>
              </a:rPr>
              <a:t>NTT’s UTC-PD</a:t>
            </a: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2714625" y="5286375"/>
            <a:ext cx="4071938" cy="10715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69" name="文字方塊 14"/>
          <p:cNvSpPr txBox="1">
            <a:spLocks noChangeArrowheads="1"/>
          </p:cNvSpPr>
          <p:nvPr/>
        </p:nvSpPr>
        <p:spPr bwMode="auto">
          <a:xfrm>
            <a:off x="7805738" y="6457950"/>
            <a:ext cx="1195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i="1" u="sng"/>
              <a:t>Forward</a:t>
            </a:r>
            <a:endParaRPr lang="zh-TW" altLang="en-US" sz="2000" b="1" i="1" u="sng"/>
          </a:p>
        </p:txBody>
      </p:sp>
      <p:sp>
        <p:nvSpPr>
          <p:cNvPr id="18" name="文字方塊 17"/>
          <p:cNvSpPr txBox="1"/>
          <p:nvPr/>
        </p:nvSpPr>
        <p:spPr>
          <a:xfrm>
            <a:off x="1691680" y="1124744"/>
            <a:ext cx="60486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i="1" u="sng" dirty="0" smtClean="0">
                <a:solidFill>
                  <a:srgbClr val="FF0000"/>
                </a:solidFill>
              </a:rPr>
              <a:t>Best MMW Switch: High on/off ratio, Ultra-fast switching speed, low-driving voltage </a:t>
            </a:r>
            <a:endParaRPr lang="zh-TW" altLang="en-US" sz="20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4213" y="387350"/>
            <a:ext cx="140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981075"/>
            <a:ext cx="877836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>
                <a:solidFill>
                  <a:srgbClr val="FFFFCC"/>
                </a:solidFill>
              </a:rPr>
              <a:t>Introduction</a:t>
            </a:r>
            <a:r>
              <a:rPr lang="en-US" altLang="zh-TW" sz="2400" b="1" dirty="0">
                <a:solidFill>
                  <a:srgbClr val="FF0000"/>
                </a:solidFill>
              </a:rPr>
              <a:t>  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Working Principle of NBUTC-PD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High-Power and Ultrafast Modulation Characteristic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0000"/>
                </a:solidFill>
              </a:rPr>
              <a:t>Applications for Communication and Radar Imaging  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Conclusion</a:t>
            </a:r>
            <a:endParaRPr lang="en-US" altLang="zh-TW" sz="24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33"/>
          <p:cNvGrpSpPr>
            <a:grpSpLocks/>
          </p:cNvGrpSpPr>
          <p:nvPr/>
        </p:nvGrpSpPr>
        <p:grpSpPr bwMode="auto">
          <a:xfrm>
            <a:off x="1863849" y="2771229"/>
            <a:ext cx="7532687" cy="2740025"/>
            <a:chOff x="2389981" y="1484784"/>
            <a:chExt cx="4486275" cy="2563341"/>
          </a:xfrm>
        </p:grpSpPr>
        <p:pic>
          <p:nvPicPr>
            <p:cNvPr id="2664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4588" y="2809875"/>
              <a:ext cx="4314825" cy="1238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64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89981" y="1484784"/>
              <a:ext cx="4486275" cy="124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627" name="Line 22"/>
          <p:cNvSpPr>
            <a:spLocks noChangeShapeType="1"/>
          </p:cNvSpPr>
          <p:nvPr/>
        </p:nvSpPr>
        <p:spPr bwMode="auto">
          <a:xfrm>
            <a:off x="1495549" y="4231729"/>
            <a:ext cx="0" cy="11969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6628" name="Text Box 23"/>
          <p:cNvSpPr txBox="1">
            <a:spLocks noChangeArrowheads="1"/>
          </p:cNvSpPr>
          <p:nvPr/>
        </p:nvSpPr>
        <p:spPr bwMode="auto">
          <a:xfrm>
            <a:off x="612899" y="5511254"/>
            <a:ext cx="15224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1.24mm</a:t>
            </a:r>
          </a:p>
        </p:txBody>
      </p:sp>
      <p:sp>
        <p:nvSpPr>
          <p:cNvPr id="26629" name="Line 27"/>
          <p:cNvSpPr>
            <a:spLocks noChangeShapeType="1"/>
          </p:cNvSpPr>
          <p:nvPr/>
        </p:nvSpPr>
        <p:spPr bwMode="auto">
          <a:xfrm flipH="1">
            <a:off x="2006724" y="2631529"/>
            <a:ext cx="54737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6630" name="Text Box 28"/>
          <p:cNvSpPr txBox="1">
            <a:spLocks noChangeArrowheads="1"/>
          </p:cNvSpPr>
          <p:nvPr/>
        </p:nvSpPr>
        <p:spPr bwMode="auto">
          <a:xfrm>
            <a:off x="4231952" y="2204864"/>
            <a:ext cx="1023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3mm</a:t>
            </a:r>
          </a:p>
        </p:txBody>
      </p:sp>
      <p:sp>
        <p:nvSpPr>
          <p:cNvPr id="26631" name="Rectangle 1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000" b="1" smtClean="0">
                <a:solidFill>
                  <a:schemeClr val="bg1"/>
                </a:solidFill>
              </a:rPr>
              <a:t>How to achieve a ultra-wideband photonic transmitter</a:t>
            </a:r>
          </a:p>
        </p:txBody>
      </p:sp>
      <p:pic>
        <p:nvPicPr>
          <p:cNvPr id="26632" name="Picture 147" descr="9"/>
          <p:cNvPicPr>
            <a:picLocks noChangeAspect="1" noChangeArrowheads="1"/>
          </p:cNvPicPr>
          <p:nvPr/>
        </p:nvPicPr>
        <p:blipFill>
          <a:blip r:embed="rId4" cstate="print"/>
          <a:srcRect l="21614" t="21654" r="29941" b="14531"/>
          <a:stretch>
            <a:fillRect/>
          </a:stretch>
        </p:blipFill>
        <p:spPr bwMode="auto">
          <a:xfrm>
            <a:off x="5494461" y="4377779"/>
            <a:ext cx="1008063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AutoShape 42"/>
          <p:cNvSpPr>
            <a:spLocks noChangeArrowheads="1"/>
          </p:cNvSpPr>
          <p:nvPr/>
        </p:nvSpPr>
        <p:spPr bwMode="auto">
          <a:xfrm>
            <a:off x="1601911" y="4504779"/>
            <a:ext cx="381000" cy="50165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4" name="Text Box 43"/>
          <p:cNvSpPr txBox="1">
            <a:spLocks noChangeArrowheads="1"/>
          </p:cNvSpPr>
          <p:nvPr/>
        </p:nvSpPr>
        <p:spPr bwMode="auto">
          <a:xfrm>
            <a:off x="-160214" y="4155529"/>
            <a:ext cx="1619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1800" b="1">
                <a:solidFill>
                  <a:srgbClr val="FF0000"/>
                </a:solidFill>
              </a:rPr>
              <a:t>Inserted into </a:t>
            </a:r>
          </a:p>
          <a:p>
            <a:pPr>
              <a:spcBef>
                <a:spcPct val="0"/>
              </a:spcBef>
            </a:pPr>
            <a:r>
              <a:rPr lang="en-US" altLang="zh-TW" sz="1800" b="1">
                <a:solidFill>
                  <a:srgbClr val="FF0000"/>
                </a:solidFill>
              </a:rPr>
              <a:t>WR-10</a:t>
            </a:r>
          </a:p>
          <a:p>
            <a:pPr>
              <a:spcBef>
                <a:spcPct val="0"/>
              </a:spcBef>
            </a:pPr>
            <a:r>
              <a:rPr lang="en-US" altLang="zh-TW" sz="1800" b="1">
                <a:solidFill>
                  <a:srgbClr val="FF0000"/>
                </a:solidFill>
              </a:rPr>
              <a:t>Waveguide</a:t>
            </a:r>
          </a:p>
          <a:p>
            <a:pPr>
              <a:spcBef>
                <a:spcPct val="0"/>
              </a:spcBef>
            </a:pPr>
            <a:r>
              <a:rPr lang="en-US" altLang="zh-TW" sz="1800" b="1">
                <a:solidFill>
                  <a:srgbClr val="FF0000"/>
                </a:solidFill>
              </a:rPr>
              <a:t>(RF output)</a:t>
            </a:r>
          </a:p>
        </p:txBody>
      </p:sp>
      <p:sp>
        <p:nvSpPr>
          <p:cNvPr id="26635" name="Line 44"/>
          <p:cNvSpPr>
            <a:spLocks noChangeShapeType="1"/>
          </p:cNvSpPr>
          <p:nvPr/>
        </p:nvSpPr>
        <p:spPr bwMode="auto">
          <a:xfrm flipH="1" flipV="1">
            <a:off x="6086599" y="4814342"/>
            <a:ext cx="0" cy="1168400"/>
          </a:xfrm>
          <a:prstGeom prst="line">
            <a:avLst/>
          </a:prstGeom>
          <a:noFill/>
          <a:ln w="63500">
            <a:solidFill>
              <a:srgbClr val="FF99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6636" name="Text Box 45"/>
          <p:cNvSpPr txBox="1">
            <a:spLocks noChangeArrowheads="1"/>
          </p:cNvSpPr>
          <p:nvPr/>
        </p:nvSpPr>
        <p:spPr bwMode="auto">
          <a:xfrm>
            <a:off x="4070474" y="5798592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1800" b="1">
                <a:solidFill>
                  <a:srgbClr val="FF9900"/>
                </a:solidFill>
              </a:rPr>
              <a:t>Optical LO Input</a:t>
            </a:r>
          </a:p>
        </p:txBody>
      </p:sp>
      <p:sp>
        <p:nvSpPr>
          <p:cNvPr id="26637" name="AutoShape 46"/>
          <p:cNvSpPr>
            <a:spLocks noChangeArrowheads="1"/>
          </p:cNvSpPr>
          <p:nvPr/>
        </p:nvSpPr>
        <p:spPr bwMode="auto">
          <a:xfrm>
            <a:off x="6807324" y="4717504"/>
            <a:ext cx="219075" cy="228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638" name="Text Box 47"/>
          <p:cNvSpPr txBox="1">
            <a:spLocks noChangeArrowheads="1"/>
          </p:cNvSpPr>
          <p:nvPr/>
        </p:nvSpPr>
        <p:spPr bwMode="auto">
          <a:xfrm>
            <a:off x="6734299" y="5509667"/>
            <a:ext cx="1323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1800" b="1">
                <a:solidFill>
                  <a:srgbClr val="0066FF"/>
                </a:solidFill>
              </a:rPr>
              <a:t>Electrical </a:t>
            </a:r>
          </a:p>
          <a:p>
            <a:pPr>
              <a:spcBef>
                <a:spcPct val="0"/>
              </a:spcBef>
            </a:pPr>
            <a:r>
              <a:rPr lang="en-US" altLang="zh-TW" sz="1800" b="1">
                <a:solidFill>
                  <a:srgbClr val="0066FF"/>
                </a:solidFill>
              </a:rPr>
              <a:t>IF Input</a:t>
            </a:r>
          </a:p>
        </p:txBody>
      </p:sp>
      <p:sp>
        <p:nvSpPr>
          <p:cNvPr id="26639" name="文字方塊 1"/>
          <p:cNvSpPr txBox="1">
            <a:spLocks noChangeArrowheads="1"/>
          </p:cNvSpPr>
          <p:nvPr/>
        </p:nvSpPr>
        <p:spPr bwMode="auto">
          <a:xfrm>
            <a:off x="7183561" y="3206204"/>
            <a:ext cx="1538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chemeClr val="tx1"/>
                </a:solidFill>
              </a:rPr>
              <a:t>Backside</a:t>
            </a:r>
            <a:endParaRPr lang="zh-TW" altLang="en-US" sz="2400" b="1">
              <a:solidFill>
                <a:schemeClr val="tx1"/>
              </a:solidFill>
            </a:endParaRPr>
          </a:p>
        </p:txBody>
      </p:sp>
      <p:sp>
        <p:nvSpPr>
          <p:cNvPr id="26640" name="文字方塊 37"/>
          <p:cNvSpPr txBox="1">
            <a:spLocks noChangeArrowheads="1"/>
          </p:cNvSpPr>
          <p:nvPr/>
        </p:nvSpPr>
        <p:spPr bwMode="auto">
          <a:xfrm>
            <a:off x="7356599" y="4566692"/>
            <a:ext cx="1339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rgbClr val="FFC000"/>
                </a:solidFill>
              </a:rPr>
              <a:t>Topside</a:t>
            </a:r>
            <a:endParaRPr lang="zh-TW" altLang="en-US" sz="2400" b="1">
              <a:solidFill>
                <a:srgbClr val="FFC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83568" y="134367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For system application, you need WR-10 waveguide excitation…….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088" y="2320925"/>
            <a:ext cx="72437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Rectangle 1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chemeClr val="bg1"/>
                </a:solidFill>
              </a:rPr>
              <a:t>How to achieve a ultra-wideband photonic transmitter</a:t>
            </a:r>
          </a:p>
        </p:txBody>
      </p:sp>
      <p:pic>
        <p:nvPicPr>
          <p:cNvPr id="64518" name="Picture 147" descr="9"/>
          <p:cNvPicPr>
            <a:picLocks noChangeAspect="1" noChangeArrowheads="1"/>
          </p:cNvPicPr>
          <p:nvPr/>
        </p:nvPicPr>
        <p:blipFill>
          <a:blip r:embed="rId4" cstate="print"/>
          <a:srcRect l="21614" t="21654" r="29941" b="14531"/>
          <a:stretch>
            <a:fillRect/>
          </a:stretch>
        </p:blipFill>
        <p:spPr bwMode="auto">
          <a:xfrm>
            <a:off x="5651500" y="2578100"/>
            <a:ext cx="1008063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1" name="Rectangle 150"/>
          <p:cNvSpPr>
            <a:spLocks noChangeArrowheads="1"/>
          </p:cNvSpPr>
          <p:nvPr/>
        </p:nvSpPr>
        <p:spPr bwMode="auto">
          <a:xfrm>
            <a:off x="5969000" y="2065338"/>
            <a:ext cx="949325" cy="1671637"/>
          </a:xfrm>
          <a:prstGeom prst="rect">
            <a:avLst/>
          </a:prstGeom>
          <a:noFill/>
          <a:ln w="38100" algn="ctr">
            <a:solidFill>
              <a:srgbClr val="0066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64532" name="Object 20"/>
          <p:cNvGraphicFramePr>
            <a:graphicFrameLocks noChangeAspect="1"/>
          </p:cNvGraphicFramePr>
          <p:nvPr/>
        </p:nvGraphicFramePr>
        <p:xfrm>
          <a:off x="5848350" y="4360863"/>
          <a:ext cx="2468563" cy="1722437"/>
        </p:xfrm>
        <a:graphic>
          <a:graphicData uri="http://schemas.openxmlformats.org/presentationml/2006/ole">
            <p:oleObj spid="_x0000_s151554" name="Graph" r:id="rId5" imgW="4159910" imgH="2909011" progId="Origin50.Graph">
              <p:embed/>
            </p:oleObj>
          </a:graphicData>
        </a:graphic>
      </p:graphicFrame>
      <p:sp>
        <p:nvSpPr>
          <p:cNvPr id="64533" name="Text Box 152"/>
          <p:cNvSpPr txBox="1">
            <a:spLocks noChangeArrowheads="1"/>
          </p:cNvSpPr>
          <p:nvPr/>
        </p:nvSpPr>
        <p:spPr bwMode="auto">
          <a:xfrm>
            <a:off x="6146800" y="3933825"/>
            <a:ext cx="1790700" cy="411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TW" sz="1400" b="1">
                <a:solidFill>
                  <a:srgbClr val="0066FF"/>
                </a:solidFill>
              </a:rPr>
              <a:t>W-band</a:t>
            </a:r>
          </a:p>
          <a:p>
            <a:pPr>
              <a:lnSpc>
                <a:spcPct val="50000"/>
              </a:lnSpc>
            </a:pPr>
            <a:r>
              <a:rPr lang="en-US" altLang="zh-TW" sz="1400" b="1">
                <a:solidFill>
                  <a:srgbClr val="0066FF"/>
                </a:solidFill>
              </a:rPr>
              <a:t>Bandstop Filter</a:t>
            </a:r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 flipH="1">
            <a:off x="7667625" y="5035550"/>
            <a:ext cx="0" cy="3381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4535" name="Text Box 23"/>
          <p:cNvSpPr txBox="1">
            <a:spLocks noChangeArrowheads="1"/>
          </p:cNvSpPr>
          <p:nvPr/>
        </p:nvSpPr>
        <p:spPr bwMode="auto">
          <a:xfrm>
            <a:off x="7229475" y="4365625"/>
            <a:ext cx="727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1400" b="1">
                <a:solidFill>
                  <a:schemeClr val="tx1"/>
                </a:solidFill>
              </a:rPr>
              <a:t>&gt;10dB</a:t>
            </a:r>
          </a:p>
        </p:txBody>
      </p:sp>
      <p:sp>
        <p:nvSpPr>
          <p:cNvPr id="64536" name="Oval 24"/>
          <p:cNvSpPr>
            <a:spLocks noChangeArrowheads="1"/>
          </p:cNvSpPr>
          <p:nvPr/>
        </p:nvSpPr>
        <p:spPr bwMode="auto">
          <a:xfrm>
            <a:off x="7499350" y="4724400"/>
            <a:ext cx="457200" cy="9144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4537" name="Rectangle 149"/>
          <p:cNvSpPr>
            <a:spLocks noChangeArrowheads="1"/>
          </p:cNvSpPr>
          <p:nvPr/>
        </p:nvSpPr>
        <p:spPr bwMode="auto">
          <a:xfrm>
            <a:off x="4644008" y="1988840"/>
            <a:ext cx="844550" cy="1714500"/>
          </a:xfrm>
          <a:prstGeom prst="rect">
            <a:avLst/>
          </a:prstGeom>
          <a:noFill/>
          <a:ln w="38100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64539" name="Object 27"/>
          <p:cNvGraphicFramePr>
            <a:graphicFrameLocks noChangeAspect="1"/>
          </p:cNvGraphicFramePr>
          <p:nvPr/>
        </p:nvGraphicFramePr>
        <p:xfrm>
          <a:off x="3059113" y="4346575"/>
          <a:ext cx="2498725" cy="1746250"/>
        </p:xfrm>
        <a:graphic>
          <a:graphicData uri="http://schemas.openxmlformats.org/presentationml/2006/ole">
            <p:oleObj spid="_x0000_s151555" name="Graph" r:id="rId6" imgW="4159910" imgH="2909011" progId="Origin50.Graph">
              <p:embed/>
            </p:oleObj>
          </a:graphicData>
        </a:graphic>
      </p:graphicFrame>
      <p:sp>
        <p:nvSpPr>
          <p:cNvPr id="64540" name="Text Box 151"/>
          <p:cNvSpPr txBox="1">
            <a:spLocks noChangeArrowheads="1"/>
          </p:cNvSpPr>
          <p:nvPr/>
        </p:nvSpPr>
        <p:spPr bwMode="auto">
          <a:xfrm>
            <a:off x="4067944" y="3861048"/>
            <a:ext cx="1768475" cy="411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TW" sz="1400" b="1" dirty="0">
                <a:solidFill>
                  <a:srgbClr val="FF0000"/>
                </a:solidFill>
              </a:rPr>
              <a:t>W-band </a:t>
            </a:r>
          </a:p>
          <a:p>
            <a:pPr>
              <a:lnSpc>
                <a:spcPct val="50000"/>
              </a:lnSpc>
            </a:pPr>
            <a:r>
              <a:rPr lang="en-US" altLang="zh-TW" sz="1400" b="1" dirty="0" err="1">
                <a:solidFill>
                  <a:srgbClr val="FF0000"/>
                </a:solidFill>
              </a:rPr>
              <a:t>Bandpass</a:t>
            </a:r>
            <a:r>
              <a:rPr lang="en-US" altLang="zh-TW" sz="1400" b="1" dirty="0">
                <a:solidFill>
                  <a:srgbClr val="FF0000"/>
                </a:solidFill>
              </a:rPr>
              <a:t> Filter</a:t>
            </a:r>
          </a:p>
        </p:txBody>
      </p:sp>
      <p:graphicFrame>
        <p:nvGraphicFramePr>
          <p:cNvPr id="64544" name="Object 32"/>
          <p:cNvGraphicFramePr>
            <a:graphicFrameLocks noChangeAspect="1"/>
          </p:cNvGraphicFramePr>
          <p:nvPr/>
        </p:nvGraphicFramePr>
        <p:xfrm>
          <a:off x="395288" y="4059238"/>
          <a:ext cx="2413000" cy="2249487"/>
        </p:xfrm>
        <a:graphic>
          <a:graphicData uri="http://schemas.openxmlformats.org/presentationml/2006/ole">
            <p:oleObj spid="_x0000_s151556" name="Graph" r:id="rId7" imgW="4353763" imgH="4061155" progId="Origin50.Graph">
              <p:embed/>
            </p:oleObj>
          </a:graphicData>
        </a:graphic>
      </p:graphicFrame>
      <p:sp>
        <p:nvSpPr>
          <p:cNvPr id="64545" name="Rectangle 149"/>
          <p:cNvSpPr>
            <a:spLocks noChangeArrowheads="1"/>
          </p:cNvSpPr>
          <p:nvPr/>
        </p:nvSpPr>
        <p:spPr bwMode="auto">
          <a:xfrm>
            <a:off x="2411413" y="2043113"/>
            <a:ext cx="742950" cy="1701800"/>
          </a:xfrm>
          <a:prstGeom prst="rect">
            <a:avLst/>
          </a:prstGeom>
          <a:noFill/>
          <a:ln w="38100" algn="ctr">
            <a:solidFill>
              <a:srgbClr val="339966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4546" name="Text Box 34"/>
          <p:cNvSpPr txBox="1">
            <a:spLocks noChangeArrowheads="1"/>
          </p:cNvSpPr>
          <p:nvPr/>
        </p:nvSpPr>
        <p:spPr bwMode="auto">
          <a:xfrm>
            <a:off x="839788" y="3854450"/>
            <a:ext cx="1619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100000"/>
              </a:spcBef>
            </a:pPr>
            <a:r>
              <a:rPr lang="en-US" altLang="zh-TW" sz="1400" b="1">
                <a:solidFill>
                  <a:srgbClr val="00CC66"/>
                </a:solidFill>
              </a:rPr>
              <a:t>Quasi-Yagi</a:t>
            </a:r>
          </a:p>
          <a:p>
            <a:pPr>
              <a:lnSpc>
                <a:spcPct val="50000"/>
              </a:lnSpc>
              <a:spcBef>
                <a:spcPct val="100000"/>
              </a:spcBef>
            </a:pPr>
            <a:r>
              <a:rPr lang="en-US" altLang="zh-TW" sz="1400" b="1">
                <a:solidFill>
                  <a:srgbClr val="00CC66"/>
                </a:solidFill>
              </a:rPr>
              <a:t>Feeding Antenna</a:t>
            </a:r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7021513" y="2852738"/>
            <a:ext cx="219075" cy="228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4548" name="Text Box 36"/>
          <p:cNvSpPr txBox="1">
            <a:spLocks noChangeArrowheads="1"/>
          </p:cNvSpPr>
          <p:nvPr/>
        </p:nvSpPr>
        <p:spPr bwMode="auto">
          <a:xfrm>
            <a:off x="7596188" y="2643188"/>
            <a:ext cx="1323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1800" b="1">
                <a:solidFill>
                  <a:srgbClr val="0066FF"/>
                </a:solidFill>
              </a:rPr>
              <a:t>Electrical </a:t>
            </a:r>
          </a:p>
          <a:p>
            <a:pPr>
              <a:spcBef>
                <a:spcPct val="0"/>
              </a:spcBef>
            </a:pPr>
            <a:r>
              <a:rPr lang="en-US" altLang="zh-TW" sz="1800" b="1">
                <a:solidFill>
                  <a:srgbClr val="0066FF"/>
                </a:solidFill>
              </a:rPr>
              <a:t>IF Input</a:t>
            </a:r>
          </a:p>
        </p:txBody>
      </p:sp>
      <p:pic>
        <p:nvPicPr>
          <p:cNvPr id="64553" name="Picture 41" descr="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3888" y="4652963"/>
            <a:ext cx="9001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604250" y="1196975"/>
            <a:ext cx="1436688" cy="574675"/>
            <a:chOff x="1431" y="346"/>
            <a:chExt cx="905" cy="680"/>
          </a:xfrm>
        </p:grpSpPr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1431" y="346"/>
              <a:ext cx="226" cy="680"/>
              <a:chOff x="1429" y="346"/>
              <a:chExt cx="408" cy="680"/>
            </a:xfrm>
          </p:grpSpPr>
          <p:sp>
            <p:nvSpPr>
              <p:cNvPr id="27699" name="Freeform 44"/>
              <p:cNvSpPr>
                <a:spLocks/>
              </p:cNvSpPr>
              <p:nvPr/>
            </p:nvSpPr>
            <p:spPr bwMode="auto">
              <a:xfrm>
                <a:off x="1429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700" name="Freeform 45"/>
              <p:cNvSpPr>
                <a:spLocks/>
              </p:cNvSpPr>
              <p:nvPr/>
            </p:nvSpPr>
            <p:spPr bwMode="auto">
              <a:xfrm>
                <a:off x="1565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701" name="Freeform 46"/>
              <p:cNvSpPr>
                <a:spLocks/>
              </p:cNvSpPr>
              <p:nvPr/>
            </p:nvSpPr>
            <p:spPr bwMode="auto">
              <a:xfrm>
                <a:off x="1701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1657" y="346"/>
              <a:ext cx="226" cy="680"/>
              <a:chOff x="1429" y="346"/>
              <a:chExt cx="408" cy="680"/>
            </a:xfrm>
          </p:grpSpPr>
          <p:sp>
            <p:nvSpPr>
              <p:cNvPr id="27696" name="Freeform 48"/>
              <p:cNvSpPr>
                <a:spLocks/>
              </p:cNvSpPr>
              <p:nvPr/>
            </p:nvSpPr>
            <p:spPr bwMode="auto">
              <a:xfrm>
                <a:off x="1429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97" name="Freeform 49"/>
              <p:cNvSpPr>
                <a:spLocks/>
              </p:cNvSpPr>
              <p:nvPr/>
            </p:nvSpPr>
            <p:spPr bwMode="auto">
              <a:xfrm>
                <a:off x="1565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98" name="Freeform 50"/>
              <p:cNvSpPr>
                <a:spLocks/>
              </p:cNvSpPr>
              <p:nvPr/>
            </p:nvSpPr>
            <p:spPr bwMode="auto">
              <a:xfrm>
                <a:off x="1701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" name="Group 51"/>
            <p:cNvGrpSpPr>
              <a:grpSpLocks/>
            </p:cNvGrpSpPr>
            <p:nvPr/>
          </p:nvGrpSpPr>
          <p:grpSpPr bwMode="auto">
            <a:xfrm>
              <a:off x="1884" y="346"/>
              <a:ext cx="226" cy="680"/>
              <a:chOff x="1429" y="346"/>
              <a:chExt cx="408" cy="680"/>
            </a:xfrm>
          </p:grpSpPr>
          <p:sp>
            <p:nvSpPr>
              <p:cNvPr id="27693" name="Freeform 52"/>
              <p:cNvSpPr>
                <a:spLocks/>
              </p:cNvSpPr>
              <p:nvPr/>
            </p:nvSpPr>
            <p:spPr bwMode="auto">
              <a:xfrm>
                <a:off x="1429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94" name="Freeform 53"/>
              <p:cNvSpPr>
                <a:spLocks/>
              </p:cNvSpPr>
              <p:nvPr/>
            </p:nvSpPr>
            <p:spPr bwMode="auto">
              <a:xfrm>
                <a:off x="1565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95" name="Freeform 54"/>
              <p:cNvSpPr>
                <a:spLocks/>
              </p:cNvSpPr>
              <p:nvPr/>
            </p:nvSpPr>
            <p:spPr bwMode="auto">
              <a:xfrm>
                <a:off x="1701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2110" y="346"/>
              <a:ext cx="226" cy="680"/>
              <a:chOff x="1429" y="346"/>
              <a:chExt cx="408" cy="680"/>
            </a:xfrm>
          </p:grpSpPr>
          <p:sp>
            <p:nvSpPr>
              <p:cNvPr id="27690" name="Freeform 56"/>
              <p:cNvSpPr>
                <a:spLocks/>
              </p:cNvSpPr>
              <p:nvPr/>
            </p:nvSpPr>
            <p:spPr bwMode="auto">
              <a:xfrm>
                <a:off x="1429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91" name="Freeform 57"/>
              <p:cNvSpPr>
                <a:spLocks/>
              </p:cNvSpPr>
              <p:nvPr/>
            </p:nvSpPr>
            <p:spPr bwMode="auto">
              <a:xfrm>
                <a:off x="1565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92" name="Freeform 58"/>
              <p:cNvSpPr>
                <a:spLocks/>
              </p:cNvSpPr>
              <p:nvPr/>
            </p:nvSpPr>
            <p:spPr bwMode="auto">
              <a:xfrm>
                <a:off x="1701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64572" name="Text Box 60"/>
          <p:cNvSpPr txBox="1">
            <a:spLocks noChangeArrowheads="1"/>
          </p:cNvSpPr>
          <p:nvPr/>
        </p:nvSpPr>
        <p:spPr bwMode="auto">
          <a:xfrm>
            <a:off x="7164388" y="1989138"/>
            <a:ext cx="1962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1"/>
              <a:t>Optical LO Input</a:t>
            </a:r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5867400" y="1412875"/>
            <a:ext cx="1436688" cy="576263"/>
            <a:chOff x="4288" y="391"/>
            <a:chExt cx="905" cy="680"/>
          </a:xfrm>
        </p:grpSpPr>
        <p:grpSp>
          <p:nvGrpSpPr>
            <p:cNvPr id="8" name="Group 61"/>
            <p:cNvGrpSpPr>
              <a:grpSpLocks/>
            </p:cNvGrpSpPr>
            <p:nvPr/>
          </p:nvGrpSpPr>
          <p:grpSpPr bwMode="auto">
            <a:xfrm>
              <a:off x="4288" y="391"/>
              <a:ext cx="226" cy="680"/>
              <a:chOff x="1429" y="346"/>
              <a:chExt cx="408" cy="680"/>
            </a:xfrm>
          </p:grpSpPr>
          <p:sp>
            <p:nvSpPr>
              <p:cNvPr id="27683" name="Freeform 62"/>
              <p:cNvSpPr>
                <a:spLocks/>
              </p:cNvSpPr>
              <p:nvPr/>
            </p:nvSpPr>
            <p:spPr bwMode="auto">
              <a:xfrm>
                <a:off x="1429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4" name="Freeform 63"/>
              <p:cNvSpPr>
                <a:spLocks/>
              </p:cNvSpPr>
              <p:nvPr/>
            </p:nvSpPr>
            <p:spPr bwMode="auto">
              <a:xfrm>
                <a:off x="1565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5" name="Freeform 64"/>
              <p:cNvSpPr>
                <a:spLocks/>
              </p:cNvSpPr>
              <p:nvPr/>
            </p:nvSpPr>
            <p:spPr bwMode="auto">
              <a:xfrm>
                <a:off x="1701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9" name="Group 65"/>
            <p:cNvGrpSpPr>
              <a:grpSpLocks/>
            </p:cNvGrpSpPr>
            <p:nvPr/>
          </p:nvGrpSpPr>
          <p:grpSpPr bwMode="auto">
            <a:xfrm>
              <a:off x="4741" y="391"/>
              <a:ext cx="226" cy="680"/>
              <a:chOff x="1429" y="346"/>
              <a:chExt cx="408" cy="680"/>
            </a:xfrm>
          </p:grpSpPr>
          <p:sp>
            <p:nvSpPr>
              <p:cNvPr id="27680" name="Freeform 66"/>
              <p:cNvSpPr>
                <a:spLocks/>
              </p:cNvSpPr>
              <p:nvPr/>
            </p:nvSpPr>
            <p:spPr bwMode="auto">
              <a:xfrm>
                <a:off x="1429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1" name="Freeform 67"/>
              <p:cNvSpPr>
                <a:spLocks/>
              </p:cNvSpPr>
              <p:nvPr/>
            </p:nvSpPr>
            <p:spPr bwMode="auto">
              <a:xfrm>
                <a:off x="1565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82" name="Freeform 68"/>
              <p:cNvSpPr>
                <a:spLocks/>
              </p:cNvSpPr>
              <p:nvPr/>
            </p:nvSpPr>
            <p:spPr bwMode="auto">
              <a:xfrm>
                <a:off x="1701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0" name="Group 69"/>
            <p:cNvGrpSpPr>
              <a:grpSpLocks/>
            </p:cNvGrpSpPr>
            <p:nvPr/>
          </p:nvGrpSpPr>
          <p:grpSpPr bwMode="auto">
            <a:xfrm>
              <a:off x="4967" y="391"/>
              <a:ext cx="226" cy="680"/>
              <a:chOff x="1429" y="346"/>
              <a:chExt cx="408" cy="680"/>
            </a:xfrm>
          </p:grpSpPr>
          <p:sp>
            <p:nvSpPr>
              <p:cNvPr id="27677" name="Freeform 70"/>
              <p:cNvSpPr>
                <a:spLocks/>
              </p:cNvSpPr>
              <p:nvPr/>
            </p:nvSpPr>
            <p:spPr bwMode="auto">
              <a:xfrm>
                <a:off x="1429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8" name="Freeform 71"/>
              <p:cNvSpPr>
                <a:spLocks/>
              </p:cNvSpPr>
              <p:nvPr/>
            </p:nvSpPr>
            <p:spPr bwMode="auto">
              <a:xfrm>
                <a:off x="1565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679" name="Freeform 72"/>
              <p:cNvSpPr>
                <a:spLocks/>
              </p:cNvSpPr>
              <p:nvPr/>
            </p:nvSpPr>
            <p:spPr bwMode="auto">
              <a:xfrm>
                <a:off x="1701" y="346"/>
                <a:ext cx="136" cy="680"/>
              </a:xfrm>
              <a:custGeom>
                <a:avLst/>
                <a:gdLst>
                  <a:gd name="T0" fmla="*/ 0 w 317"/>
                  <a:gd name="T1" fmla="*/ 363 h 680"/>
                  <a:gd name="T2" fmla="*/ 0 w 317"/>
                  <a:gd name="T3" fmla="*/ 45 h 680"/>
                  <a:gd name="T4" fmla="*/ 0 w 317"/>
                  <a:gd name="T5" fmla="*/ 635 h 680"/>
                  <a:gd name="T6" fmla="*/ 0 w 317"/>
                  <a:gd name="T7" fmla="*/ 317 h 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7"/>
                  <a:gd name="T13" fmla="*/ 0 h 680"/>
                  <a:gd name="T14" fmla="*/ 317 w 317"/>
                  <a:gd name="T15" fmla="*/ 680 h 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7" h="680">
                    <a:moveTo>
                      <a:pt x="0" y="363"/>
                    </a:moveTo>
                    <a:cubicBezTo>
                      <a:pt x="26" y="181"/>
                      <a:pt x="52" y="0"/>
                      <a:pt x="90" y="45"/>
                    </a:cubicBezTo>
                    <a:cubicBezTo>
                      <a:pt x="128" y="90"/>
                      <a:pt x="188" y="590"/>
                      <a:pt x="226" y="635"/>
                    </a:cubicBezTo>
                    <a:cubicBezTo>
                      <a:pt x="264" y="680"/>
                      <a:pt x="290" y="498"/>
                      <a:pt x="317" y="317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64587" name="AutoShape 75"/>
          <p:cNvSpPr>
            <a:spLocks noChangeArrowheads="1"/>
          </p:cNvSpPr>
          <p:nvPr/>
        </p:nvSpPr>
        <p:spPr bwMode="auto">
          <a:xfrm>
            <a:off x="395288" y="2636838"/>
            <a:ext cx="381000" cy="50165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4588" name="Text Box 76"/>
          <p:cNvSpPr txBox="1">
            <a:spLocks noChangeArrowheads="1"/>
          </p:cNvSpPr>
          <p:nvPr/>
        </p:nvSpPr>
        <p:spPr bwMode="auto">
          <a:xfrm>
            <a:off x="3347864" y="1628800"/>
            <a:ext cx="250825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1600" b="1" dirty="0">
                <a:solidFill>
                  <a:srgbClr val="FF0000"/>
                </a:solidFill>
              </a:rPr>
              <a:t>Up-converted RF output</a:t>
            </a:r>
          </a:p>
          <a:p>
            <a:pPr>
              <a:spcBef>
                <a:spcPct val="0"/>
              </a:spcBef>
            </a:pPr>
            <a:endParaRPr lang="en-US" altLang="zh-TW" sz="1800" b="1" dirty="0">
              <a:solidFill>
                <a:srgbClr val="FF0000"/>
              </a:solidFill>
            </a:endParaRPr>
          </a:p>
        </p:txBody>
      </p:sp>
      <p:sp>
        <p:nvSpPr>
          <p:cNvPr id="64589" name="Text Box 77"/>
          <p:cNvSpPr txBox="1">
            <a:spLocks noChangeArrowheads="1"/>
          </p:cNvSpPr>
          <p:nvPr/>
        </p:nvSpPr>
        <p:spPr bwMode="auto">
          <a:xfrm>
            <a:off x="539750" y="1773238"/>
            <a:ext cx="11191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1400" b="1">
                <a:solidFill>
                  <a:srgbClr val="FF0000"/>
                </a:solidFill>
              </a:rPr>
              <a:t>Feed into </a:t>
            </a:r>
          </a:p>
          <a:p>
            <a:pPr>
              <a:spcBef>
                <a:spcPct val="0"/>
              </a:spcBef>
            </a:pPr>
            <a:r>
              <a:rPr lang="en-US" altLang="zh-TW" sz="1400" b="1">
                <a:solidFill>
                  <a:srgbClr val="FF0000"/>
                </a:solidFill>
              </a:rPr>
              <a:t>WR-10</a:t>
            </a:r>
          </a:p>
          <a:p>
            <a:pPr>
              <a:spcBef>
                <a:spcPct val="0"/>
              </a:spcBef>
            </a:pPr>
            <a:r>
              <a:rPr lang="en-US" altLang="zh-TW" sz="1400" b="1">
                <a:solidFill>
                  <a:srgbClr val="FF0000"/>
                </a:solidFill>
              </a:rPr>
              <a:t>Waveguide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0.14167 -0.22037 " pathEditMode="relative" ptsTypes="AA">
                                      <p:cBhvr>
                                        <p:cTn id="6" dur="2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4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4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C -0.0099 -0.00648 -0.02118 -0.00764 -0.03194 -0.01111 C -0.06823 -0.00833 -0.10382 0.00278 -0.14028 0.00556 C -0.17083 0.01134 -0.20122 0.0162 -0.23194 0.02037 C -0.2474 0.02245 -0.2625 0.02731 -0.27778 0.02963 C -0.29722 0.02708 -0.3066 0.025 -0.32361 0.01852 C -0.33056 0.01227 -0.33872 0.00995 -0.34583 0.0037 C -0.34757 0.00023 -0.35226 -0.00532 -0.34444 -0.00741 C -0.32934 -0.01134 -0.32083 -0.01111 -0.30833 -0.01111 " pathEditMode="relative" ptsTypes="ffffffffA">
                                      <p:cBhvr>
                                        <p:cTn id="61" dur="2000" fill="hold"/>
                                        <p:tgtEl>
                                          <p:spTgt spid="64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33 -0.01111 C -0.30781 -0.01297 -0.30764 -0.01482 -0.30694 -0.01667 C -0.30625 -0.01875 -0.30486 -0.02014 -0.30417 -0.02223 C -0.30069 -0.03287 -0.29948 -0.04167 -0.29444 -0.05186 C -0.29253 -0.06227 -0.29062 -0.07246 -0.28611 -0.08148 C -0.2849 -0.08843 -0.28299 -0.09491 -0.28194 -0.10186 C -0.2809 -0.10811 -0.27917 -0.12037 -0.27917 -0.12037 C -0.2776 -0.15394 -0.27396 -0.18704 -0.27083 -0.22037 C -0.26892 -0.24144 -0.26892 -0.26297 -0.26389 -0.28334 C -0.26302 -0.30602 -0.26319 -0.34213 -0.25278 -0.36297 C -0.25226 -0.36783 -0.2526 -0.37315 -0.25139 -0.37778 C -0.2467 -0.39514 -0.23299 -0.40903 -0.22222 -0.41852 C -0.22031 -0.42014 -0.21979 -0.42385 -0.21806 -0.42593 C -0.21649 -0.42778 -0.21424 -0.42824 -0.2125 -0.42963 C -0.20729 -0.43403 -0.20365 -0.44005 -0.19861 -0.44445 C -0.19531 -0.45093 -0.19306 -0.45301 -0.1875 -0.45556 C -0.18212 -0.46528 -0.17743 -0.47061 -0.16944 -0.47593 C -0.16406 -0.48565 -0.15903 -0.48658 -0.15139 -0.4926 C -0.14132 -0.5007 -0.12917 -0.51482 -0.11667 -0.51482 " pathEditMode="relative" ptsTypes="ffffffffffffffffffA">
                                      <p:cBhvr>
                                        <p:cTn id="65" dur="2000" fill="hold"/>
                                        <p:tgtEl>
                                          <p:spTgt spid="64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64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C -0.08108 -0.00324 -0.16198 -0.00648 -0.19444 -0.00741 " pathEditMode="relative" ptsTypes="aA">
                                      <p:cBhvr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C -0.0026 -0.00116 -0.01007 -0.00348 -0.0125 -0.00741 C -0.01337 -0.00903 -0.01302 -0.01135 -0.01389 -0.01297 C -0.01493 -0.01482 -0.01684 -0.01505 -0.01805 -0.01667 C -0.02517 -0.02616 -0.02344 -0.02616 -0.03333 -0.03149 C -0.04462 -0.02894 -0.03906 -0.03079 -0.05 -0.02593 C -0.05729 -0.02269 -0.05972 -0.01412 -0.06667 -0.01112 C -0.06858 -0.00926 -0.07066 -0.00787 -0.07222 -0.00556 C -0.07309 -0.00417 -0.07257 -0.00139 -0.07361 1.11111E-6 C -0.08785 0.01898 -0.07118 -0.01158 -0.08333 0.00925 C -0.09288 0.02569 -0.08437 0.01574 -0.09444 0.02592 C -0.09844 0.03657 -0.09948 0.04814 -0.10278 0.05925 C -0.10156 0.07893 -0.1 0.09884 -0.09861 0.11851 C -0.09948 0.13263 -0.09983 0.14699 -0.10139 0.16111 C -0.10208 0.16759 -0.1059 0.17314 -0.10694 0.17963 C -0.10955 0.1949 -0.11163 0.20416 -0.11528 0.21851 C -0.11233 0.28078 -0.11423 0.25694 -0.11111 0.29074 C -0.11024 0.31111 -0.1092 0.33148 -0.10833 0.35185 C -0.10764 0.36643 -0.11423 0.3875 -0.11667 0.40185 C -0.1158 0.4155 -0.11562 0.42916 -0.10972 0.44074 C -0.10573 0.44884 -0.09896 0.45115 -0.09305 0.45555 C -0.0901 0.45763 -0.08785 0.46157 -0.08472 0.46296 C -0.0743 0.46759 -0.0651 0.4706 -0.05417 0.47222 C -0.03785 0.46666 -0.02378 0.46481 -0.00694 0.46666 C -0.00469 0.46736 -0.00087 0.4655 -2.22222E-6 0.46851 C 0.00382 0.48217 -0.01059 0.48912 -0.01667 0.49259 C -0.03177 0.50115 -0.05486 0.49814 -0.06944 0.49814 " pathEditMode="relative" ptsTypes="ffffffffffffffffffffffffff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78 0.46134 C -0.09567 0.45462 -0.11424 0.45069 -0.13195 0.44282 C -0.14948 0.43495 -0.16632 0.428 -0.18473 0.4243 C -0.28126 0.42823 -0.37726 0.44212 -0.47362 0.45208 C -0.4856 0.45092 -0.49775 0.45046 -0.50973 0.44837 C -0.51424 0.44768 -0.51789 0.44282 -0.52223 0.44097 C -0.54063 0.43286 -0.54896 0.42106 -0.56389 0.40763 C -0.56876 0.39745 -0.57067 0.38981 -0.57778 0.38356 C -0.5816 0.37615 -0.58421 0.36759 -0.58889 0.36134 C -0.59132 0.35138 -0.59567 0.34212 -0.60001 0.33356 C -0.60712 0.31921 -0.61007 0.29999 -0.61251 0.28356 C -0.61198 0.27499 -0.61077 0.2662 -0.61112 0.25763 C -0.61164 0.24259 -0.61337 0.24398 -0.61667 0.23356 C -0.62153 0.21851 -0.62483 0.21064 -0.63195 0.19837 C -0.64185 0.18124 -0.64306 0.17245 -0.66112 0.17245 " pathEditMode="relative" ptsTypes="ffffffffffffffA"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6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1" grpId="0" animBg="1"/>
      <p:bldP spid="64533" grpId="0"/>
      <p:bldP spid="64534" grpId="0" animBg="1"/>
      <p:bldP spid="64535" grpId="0"/>
      <p:bldP spid="64536" grpId="0" animBg="1"/>
      <p:bldP spid="64537" grpId="0" animBg="1"/>
      <p:bldP spid="64540" grpId="0"/>
      <p:bldP spid="64545" grpId="0" animBg="1"/>
      <p:bldP spid="64546" grpId="0"/>
      <p:bldP spid="64547" grpId="0" animBg="1"/>
      <p:bldP spid="64548" grpId="0"/>
      <p:bldP spid="64572" grpId="0"/>
      <p:bldP spid="64587" grpId="0" animBg="1"/>
      <p:bldP spid="64588" grpId="0"/>
      <p:bldP spid="64588" grpId="1"/>
      <p:bldP spid="6458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物件 1"/>
          <p:cNvGraphicFramePr>
            <a:graphicFrameLocks noChangeAspect="1"/>
          </p:cNvGraphicFramePr>
          <p:nvPr/>
        </p:nvGraphicFramePr>
        <p:xfrm>
          <a:off x="-107950" y="1412875"/>
          <a:ext cx="5130800" cy="3629025"/>
        </p:xfrm>
        <a:graphic>
          <a:graphicData uri="http://schemas.openxmlformats.org/presentationml/2006/ole">
            <p:oleObj spid="_x0000_s152578" name="Graph" r:id="rId3" imgW="4276954" imgH="3023616" progId="Origin50.Graph">
              <p:embed/>
            </p:oleObj>
          </a:graphicData>
        </a:graphic>
      </p:graphicFrame>
      <p:graphicFrame>
        <p:nvGraphicFramePr>
          <p:cNvPr id="29699" name="物件 1"/>
          <p:cNvGraphicFramePr>
            <a:graphicFrameLocks noChangeAspect="1"/>
          </p:cNvGraphicFramePr>
          <p:nvPr/>
        </p:nvGraphicFramePr>
        <p:xfrm>
          <a:off x="4337050" y="1412875"/>
          <a:ext cx="5130800" cy="3629025"/>
        </p:xfrm>
        <a:graphic>
          <a:graphicData uri="http://schemas.openxmlformats.org/presentationml/2006/ole">
            <p:oleObj spid="_x0000_s152579" name="Graph" r:id="rId4" imgW="4276954" imgH="3023616" progId="Origin50.Graph">
              <p:embed/>
            </p:oleObj>
          </a:graphicData>
        </a:graphic>
      </p:graphicFrame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74638"/>
            <a:ext cx="89646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Measure Result of Entire Module</a:t>
            </a:r>
          </a:p>
        </p:txBody>
      </p:sp>
      <p:sp>
        <p:nvSpPr>
          <p:cNvPr id="29701" name="Line 7"/>
          <p:cNvSpPr>
            <a:spLocks noChangeShapeType="1"/>
          </p:cNvSpPr>
          <p:nvPr/>
        </p:nvSpPr>
        <p:spPr bwMode="auto">
          <a:xfrm flipH="1">
            <a:off x="5219700" y="3128963"/>
            <a:ext cx="305117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5435600" y="1819275"/>
            <a:ext cx="33131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>
                <a:solidFill>
                  <a:srgbClr val="FF0000"/>
                </a:solidFill>
              </a:rPr>
              <a:t>&gt;25GHz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1533525" y="2030413"/>
            <a:ext cx="33131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>
                <a:solidFill>
                  <a:srgbClr val="FF0000"/>
                </a:solidFill>
              </a:rPr>
              <a:t>&gt;50GHz</a:t>
            </a:r>
          </a:p>
        </p:txBody>
      </p:sp>
      <p:sp>
        <p:nvSpPr>
          <p:cNvPr id="29704" name="矩形 9"/>
          <p:cNvSpPr>
            <a:spLocks noChangeArrowheads="1"/>
          </p:cNvSpPr>
          <p:nvPr/>
        </p:nvSpPr>
        <p:spPr bwMode="auto">
          <a:xfrm>
            <a:off x="34925" y="5084763"/>
            <a:ext cx="94329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27000" algn="l">
              <a:buFont typeface="Wingdings" pitchFamily="2" charset="2"/>
              <a:buChar char="l"/>
            </a:pPr>
            <a:r>
              <a:rPr lang="en-US" altLang="zh-TW" sz="2400" b="1" i="1" u="sng">
                <a:solidFill>
                  <a:srgbClr val="FF0000"/>
                </a:solidFill>
              </a:rPr>
              <a:t>High</a:t>
            </a:r>
            <a:r>
              <a:rPr lang="en-US" altLang="zh-TW" sz="2400" b="1">
                <a:solidFill>
                  <a:srgbClr val="FFFFCC"/>
                </a:solidFill>
              </a:rPr>
              <a:t> fractional bandwidth (68-128GHz, </a:t>
            </a:r>
            <a:r>
              <a:rPr lang="en-US" altLang="zh-TW" sz="2400" b="1" i="1" u="sng">
                <a:solidFill>
                  <a:srgbClr val="FF0000"/>
                </a:solidFill>
              </a:rPr>
              <a:t>&gt;61.2%)</a:t>
            </a:r>
          </a:p>
          <a:p>
            <a:pPr indent="127000" algn="l">
              <a:buFont typeface="Wingdings" pitchFamily="2" charset="2"/>
              <a:buChar char="l"/>
            </a:pPr>
            <a:r>
              <a:rPr lang="en-US" altLang="zh-TW" sz="2400" b="1" i="1" u="sng">
                <a:solidFill>
                  <a:srgbClr val="FF0000"/>
                </a:solidFill>
              </a:rPr>
              <a:t>Record-High </a:t>
            </a:r>
            <a:r>
              <a:rPr lang="en-US" altLang="zh-TW" sz="2400" b="1">
                <a:solidFill>
                  <a:srgbClr val="FFFFCC"/>
                </a:solidFill>
              </a:rPr>
              <a:t>IF modulation Bandwidth </a:t>
            </a:r>
            <a:r>
              <a:rPr lang="en-US" altLang="zh-TW" sz="2400" b="1" i="1" u="sng">
                <a:solidFill>
                  <a:srgbClr val="FF0000"/>
                </a:solidFill>
              </a:rPr>
              <a:t>(&gt;25GHz)</a:t>
            </a: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1042988" y="2420938"/>
            <a:ext cx="0" cy="4318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6" name="文字方塊 4"/>
          <p:cNvSpPr txBox="1">
            <a:spLocks noChangeArrowheads="1"/>
          </p:cNvSpPr>
          <p:nvPr/>
        </p:nvSpPr>
        <p:spPr bwMode="auto">
          <a:xfrm>
            <a:off x="323850" y="1804988"/>
            <a:ext cx="158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>
                <a:solidFill>
                  <a:schemeClr val="tx1"/>
                </a:solidFill>
              </a:rPr>
              <a:t>3dB</a:t>
            </a:r>
            <a:endParaRPr lang="zh-TW" altLang="en-US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74638"/>
            <a:ext cx="89646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Power Performance</a:t>
            </a:r>
          </a:p>
        </p:txBody>
      </p:sp>
      <p:sp>
        <p:nvSpPr>
          <p:cNvPr id="30723" name="矩形 9"/>
          <p:cNvSpPr>
            <a:spLocks noChangeArrowheads="1"/>
          </p:cNvSpPr>
          <p:nvPr/>
        </p:nvSpPr>
        <p:spPr bwMode="auto">
          <a:xfrm>
            <a:off x="179388" y="5272088"/>
            <a:ext cx="9432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27000" algn="l">
              <a:buFont typeface="Wingdings" pitchFamily="2" charset="2"/>
              <a:buChar char="l"/>
            </a:pPr>
            <a:r>
              <a:rPr lang="en-US" altLang="zh-TW" sz="2400" b="1" i="1" u="sng">
                <a:solidFill>
                  <a:srgbClr val="FF0000"/>
                </a:solidFill>
              </a:rPr>
              <a:t>Improved Power performance due to better Heat-sinking</a:t>
            </a:r>
          </a:p>
        </p:txBody>
      </p:sp>
      <p:graphicFrame>
        <p:nvGraphicFramePr>
          <p:cNvPr id="30724" name="物件 2"/>
          <p:cNvGraphicFramePr>
            <a:graphicFrameLocks noChangeAspect="1"/>
          </p:cNvGraphicFramePr>
          <p:nvPr/>
        </p:nvGraphicFramePr>
        <p:xfrm>
          <a:off x="1608138" y="1239838"/>
          <a:ext cx="5484812" cy="3878262"/>
        </p:xfrm>
        <a:graphic>
          <a:graphicData uri="http://schemas.openxmlformats.org/presentationml/2006/ole">
            <p:oleObj spid="_x0000_s153602" name="Graph" r:id="rId3" imgW="4276954" imgH="3023616" progId="Origin50.Graph">
              <p:embed/>
            </p:oleObj>
          </a:graphicData>
        </a:graphic>
      </p:graphicFrame>
      <p:sp>
        <p:nvSpPr>
          <p:cNvPr id="30725" name="橢圓 3"/>
          <p:cNvSpPr>
            <a:spLocks noChangeArrowheads="1"/>
          </p:cNvSpPr>
          <p:nvPr/>
        </p:nvSpPr>
        <p:spPr bwMode="auto">
          <a:xfrm>
            <a:off x="5795963" y="1700213"/>
            <a:ext cx="647700" cy="649287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0726" name="文字方塊 4"/>
          <p:cNvSpPr txBox="1">
            <a:spLocks noChangeArrowheads="1"/>
          </p:cNvSpPr>
          <p:nvPr/>
        </p:nvSpPr>
        <p:spPr bwMode="auto">
          <a:xfrm>
            <a:off x="4425950" y="1196975"/>
            <a:ext cx="2306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rgbClr val="FF0000"/>
                </a:solidFill>
              </a:rPr>
              <a:t>18mA, 6.3dBm</a:t>
            </a:r>
            <a:endParaRPr lang="zh-TW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59632" y="2348880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>
                <a:solidFill>
                  <a:srgbClr val="FF0000"/>
                </a:solidFill>
              </a:rPr>
              <a:t>1st Application: Photonic MMW Radar System</a:t>
            </a:r>
            <a:endParaRPr lang="zh-TW" altLang="en-US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2417" t="2023" r="2417" b="8180"/>
          <a:stretch>
            <a:fillRect/>
          </a:stretch>
        </p:blipFill>
        <p:spPr bwMode="auto">
          <a:xfrm>
            <a:off x="1547813" y="1341438"/>
            <a:ext cx="6337300" cy="36099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-252413" y="5084763"/>
            <a:ext cx="9217026" cy="3048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rgbClr val="FFFF00"/>
                </a:solidFill>
                <a:latin typeface="Arial Black" pitchFamily="34" charset="0"/>
              </a:rPr>
              <a:t>60 GHz occurs at an atmospheric</a:t>
            </a:r>
            <a:r>
              <a:rPr lang="en-US" altLang="zh-TW" sz="140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US" altLang="en-US" sz="1400">
                <a:solidFill>
                  <a:srgbClr val="FFFF00"/>
                </a:solidFill>
                <a:latin typeface="Arial Black" pitchFamily="34" charset="0"/>
              </a:rPr>
              <a:t>peak, meaning that transmission distance is limited.</a:t>
            </a:r>
            <a:endParaRPr lang="zh-TW" altLang="en-US" sz="14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3203575" y="3141663"/>
            <a:ext cx="649288" cy="504825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3924300" y="2852738"/>
            <a:ext cx="792163" cy="504825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4859338" y="2574925"/>
            <a:ext cx="1728787" cy="649288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2411413" y="3727450"/>
            <a:ext cx="360362" cy="360363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zh-TW" altLang="en-US" sz="2400">
              <a:solidFill>
                <a:schemeClr val="hlink"/>
              </a:solidFill>
            </a:endParaRPr>
          </a:p>
        </p:txBody>
      </p:sp>
      <p:sp>
        <p:nvSpPr>
          <p:cNvPr id="39944" name="Rectangle 9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269776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TW" sz="2800" b="1" dirty="0" smtClean="0">
                <a:solidFill>
                  <a:schemeClr val="bg1"/>
                </a:solidFill>
              </a:rPr>
              <a:t>MMW Window for Wireless Transmission </a:t>
            </a:r>
            <a:endParaRPr lang="zh-TW" alt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3005138" y="6308725"/>
            <a:ext cx="3708400" cy="396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</a:rPr>
              <a:t>Jonathan Wells “Fast Than Fiber: The Future of Multi–Gb/s Wireless,” </a:t>
            </a:r>
            <a:r>
              <a:rPr lang="en-US" altLang="zh-TW" sz="1000" i="1" dirty="0">
                <a:solidFill>
                  <a:schemeClr val="bg1"/>
                </a:solidFill>
              </a:rPr>
              <a:t>IEEE Microwave Magazine</a:t>
            </a:r>
            <a:r>
              <a:rPr lang="en-US" altLang="zh-TW" sz="1000" dirty="0">
                <a:solidFill>
                  <a:schemeClr val="bg1"/>
                </a:solidFill>
              </a:rPr>
              <a:t>, pp.104–112, May 2009. 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627313" y="3790950"/>
            <a:ext cx="201612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>
                <a:solidFill>
                  <a:schemeClr val="accent2"/>
                </a:solidFill>
                <a:latin typeface="Comic Sans MS" pitchFamily="66" charset="0"/>
              </a:rPr>
              <a:t>W-band: broadband and less dispersion</a:t>
            </a:r>
          </a:p>
        </p:txBody>
      </p:sp>
      <p:sp>
        <p:nvSpPr>
          <p:cNvPr id="39947" name="Rectangle 12"/>
          <p:cNvSpPr>
            <a:spLocks noChangeArrowheads="1"/>
          </p:cNvSpPr>
          <p:nvPr/>
        </p:nvSpPr>
        <p:spPr bwMode="auto">
          <a:xfrm>
            <a:off x="0" y="5300663"/>
            <a:ext cx="889317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>
                <a:latin typeface="Arial Black" pitchFamily="34" charset="0"/>
              </a:rPr>
              <a:t>70/80 GHz occurs in an atmospheric window permitting multiple kilometer transmissions</a:t>
            </a:r>
            <a:r>
              <a:rPr lang="en-US" altLang="zh-TW"/>
              <a:t>.</a:t>
            </a:r>
            <a:endParaRPr lang="zh-TW" altLang="en-US"/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2627313" y="1998663"/>
            <a:ext cx="792162" cy="554037"/>
          </a:xfrm>
          <a:prstGeom prst="ellipse">
            <a:avLst/>
          </a:prstGeom>
          <a:noFill/>
          <a:ln w="50800" algn="ctr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V="1">
            <a:off x="3492500" y="2070100"/>
            <a:ext cx="504825" cy="1428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3995738" y="1782763"/>
            <a:ext cx="2178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800000"/>
                </a:solidFill>
                <a:latin typeface="Arial Black" pitchFamily="34" charset="0"/>
              </a:rPr>
              <a:t>atmospheric</a:t>
            </a:r>
            <a:r>
              <a:rPr lang="en-US" altLang="zh-TW" sz="1600">
                <a:solidFill>
                  <a:srgbClr val="800000"/>
                </a:solidFill>
                <a:latin typeface="Arial Black" pitchFamily="34" charset="0"/>
              </a:rPr>
              <a:t> </a:t>
            </a:r>
            <a:r>
              <a:rPr lang="en-US" altLang="en-US" sz="1600">
                <a:solidFill>
                  <a:srgbClr val="800000"/>
                </a:solidFill>
                <a:latin typeface="Arial Black" pitchFamily="34" charset="0"/>
              </a:rPr>
              <a:t>peak</a:t>
            </a:r>
            <a:endParaRPr lang="zh-TW" altLang="en-US" sz="1600">
              <a:solidFill>
                <a:srgbClr val="8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7" grpId="0" animBg="1"/>
      <p:bldP spid="28677" grpId="1" animBg="1"/>
      <p:bldP spid="28678" grpId="0" animBg="1"/>
      <p:bldP spid="28678" grpId="1" animBg="1"/>
      <p:bldP spid="28679" grpId="0" animBg="1"/>
      <p:bldP spid="28679" grpId="1" animBg="1"/>
      <p:bldP spid="28682" grpId="0"/>
      <p:bldP spid="28684" grpId="0" animBg="1"/>
      <p:bldP spid="28684" grpId="1" animBg="1"/>
      <p:bldP spid="28690" grpId="0" animBg="1"/>
      <p:bldP spid="28690" grpId="1" animBg="1"/>
      <p:bldP spid="28692" grpId="0"/>
      <p:bldP spid="28692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4813"/>
            <a:ext cx="8229600" cy="7064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3200" b="1" i="1" dirty="0" smtClean="0">
                <a:solidFill>
                  <a:schemeClr val="bg1"/>
                </a:solidFill>
                <a:latin typeface="Times New Roman" pitchFamily="18" charset="0"/>
              </a:rPr>
              <a:t>Radar Industry Development</a:t>
            </a:r>
            <a:endParaRPr lang="zh-TW" altLang="en-US" sz="3200" b="1" i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171" name="文字方塊 1"/>
          <p:cNvSpPr txBox="1">
            <a:spLocks noChangeArrowheads="1"/>
          </p:cNvSpPr>
          <p:nvPr/>
        </p:nvSpPr>
        <p:spPr bwMode="auto">
          <a:xfrm>
            <a:off x="3131840" y="1196752"/>
            <a:ext cx="2782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>
                <a:solidFill>
                  <a:srgbClr val="FFFF99"/>
                </a:solidFill>
              </a:rPr>
              <a:t>Military Industry</a:t>
            </a:r>
            <a:endParaRPr lang="zh-TW" altLang="en-US" sz="2800" dirty="0">
              <a:solidFill>
                <a:srgbClr val="FFFF99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2133600"/>
            <a:ext cx="3743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76700"/>
            <a:ext cx="424815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24944"/>
            <a:ext cx="4392612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7" y="2095847"/>
            <a:ext cx="50006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文字方塊 1"/>
          <p:cNvSpPr txBox="1">
            <a:spLocks noChangeArrowheads="1"/>
          </p:cNvSpPr>
          <p:nvPr/>
        </p:nvSpPr>
        <p:spPr bwMode="auto">
          <a:xfrm>
            <a:off x="755576" y="5301208"/>
            <a:ext cx="4083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>
                <a:solidFill>
                  <a:srgbClr val="FF0000"/>
                </a:solidFill>
              </a:rPr>
              <a:t>Sea Base X-band Radar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717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30" y="2600300"/>
            <a:ext cx="36576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8" name="文字方塊 1"/>
          <p:cNvSpPr txBox="1">
            <a:spLocks noChangeArrowheads="1"/>
          </p:cNvSpPr>
          <p:nvPr/>
        </p:nvSpPr>
        <p:spPr bwMode="auto">
          <a:xfrm>
            <a:off x="5741407" y="3573016"/>
            <a:ext cx="258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>
                <a:solidFill>
                  <a:srgbClr val="FF0000"/>
                </a:solidFill>
              </a:rPr>
              <a:t>High resolution</a:t>
            </a:r>
          </a:p>
        </p:txBody>
      </p:sp>
      <p:sp>
        <p:nvSpPr>
          <p:cNvPr id="7179" name="文字方塊 1"/>
          <p:cNvSpPr txBox="1">
            <a:spLocks noChangeArrowheads="1"/>
          </p:cNvSpPr>
          <p:nvPr/>
        </p:nvSpPr>
        <p:spPr bwMode="auto">
          <a:xfrm>
            <a:off x="4572000" y="4509120"/>
            <a:ext cx="45936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>
                <a:solidFill>
                  <a:srgbClr val="FF0000"/>
                </a:solidFill>
              </a:rPr>
              <a:t>High </a:t>
            </a:r>
            <a:r>
              <a:rPr lang="en-US" altLang="zh-TW" sz="2800" dirty="0" smtClean="0">
                <a:solidFill>
                  <a:srgbClr val="FF0000"/>
                </a:solidFill>
              </a:rPr>
              <a:t>Elevation Ballistic </a:t>
            </a:r>
            <a:r>
              <a:rPr lang="en-US" altLang="zh-TW" sz="2800" dirty="0">
                <a:solidFill>
                  <a:srgbClr val="FF0000"/>
                </a:solidFill>
              </a:rPr>
              <a:t>Missile Defense System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5" name="文字方塊 1"/>
          <p:cNvSpPr txBox="1">
            <a:spLocks noChangeArrowheads="1"/>
          </p:cNvSpPr>
          <p:nvPr/>
        </p:nvSpPr>
        <p:spPr bwMode="auto">
          <a:xfrm>
            <a:off x="1763688" y="1690463"/>
            <a:ext cx="590465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 smtClean="0">
                <a:solidFill>
                  <a:srgbClr val="FF0000"/>
                </a:solidFill>
              </a:rPr>
              <a:t>US Considers to install another</a:t>
            </a:r>
          </a:p>
          <a:p>
            <a:pPr eaLnBrk="1" hangingPunct="1"/>
            <a:r>
              <a:rPr lang="en-US" altLang="zh-TW" sz="2800" dirty="0" smtClean="0">
                <a:solidFill>
                  <a:srgbClr val="FF0000"/>
                </a:solidFill>
              </a:rPr>
              <a:t>X-Band Radar in Japan - Morimoto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1175E-6 L -0.05 0.04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5883E-6 L 0.40712 -0.0635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47" y="-31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5143E-6 L 0.16424 0.06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2" y="3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6" grpId="0"/>
      <p:bldP spid="7178" grpId="0"/>
      <p:bldP spid="7179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dirty="0" smtClean="0">
                <a:solidFill>
                  <a:schemeClr val="bg1"/>
                </a:solidFill>
                <a:latin typeface="Times New Roman" pitchFamily="18" charset="0"/>
              </a:rPr>
              <a:t>Active Radar Imaging System</a:t>
            </a:r>
            <a:endParaRPr lang="zh-TW" altLang="en-US" sz="3200" b="1" i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195" name="Text Box 20"/>
          <p:cNvSpPr txBox="1">
            <a:spLocks noChangeArrowheads="1"/>
          </p:cNvSpPr>
          <p:nvPr/>
        </p:nvSpPr>
        <p:spPr bwMode="auto">
          <a:xfrm>
            <a:off x="2411413" y="3140075"/>
            <a:ext cx="9509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60400" indent="-6604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buFontTx/>
              <a:buAutoNum type="romanLcPeriod"/>
            </a:pPr>
            <a:r>
              <a:rPr lang="en-US" altLang="zh-TW" sz="2800" dirty="0" smtClean="0">
                <a:solidFill>
                  <a:srgbClr val="FF9966"/>
                </a:solidFill>
              </a:rPr>
              <a:t> </a:t>
            </a:r>
            <a:endParaRPr lang="en-US" altLang="zh-TW" sz="2800" dirty="0" smtClean="0"/>
          </a:p>
          <a:p>
            <a:pPr algn="l" eaLnBrk="1" hangingPunct="1">
              <a:buFontTx/>
              <a:buAutoNum type="romanLcPeriod"/>
            </a:pPr>
            <a:r>
              <a:rPr lang="en-US" altLang="zh-TW" sz="2800" dirty="0" smtClean="0">
                <a:solidFill>
                  <a:srgbClr val="FF9966"/>
                </a:solidFill>
              </a:rPr>
              <a:t> </a:t>
            </a:r>
            <a:endParaRPr lang="en-US" altLang="zh-TW" sz="2800" dirty="0">
              <a:solidFill>
                <a:srgbClr val="FF9966"/>
              </a:solidFill>
            </a:endParaRPr>
          </a:p>
          <a:p>
            <a:pPr algn="l" eaLnBrk="1" hangingPunct="1">
              <a:buFontTx/>
              <a:buAutoNum type="romanLcPeriod"/>
            </a:pPr>
            <a:r>
              <a:rPr lang="en-US" altLang="zh-TW" sz="2800" dirty="0" smtClean="0">
                <a:solidFill>
                  <a:srgbClr val="FF9966"/>
                </a:solidFill>
              </a:rPr>
              <a:t> </a:t>
            </a:r>
            <a:endParaRPr lang="en-US" altLang="zh-TW" sz="2800" dirty="0">
              <a:solidFill>
                <a:srgbClr val="FF9966"/>
              </a:solidFill>
            </a:endParaRPr>
          </a:p>
        </p:txBody>
      </p:sp>
      <p:sp>
        <p:nvSpPr>
          <p:cNvPr id="8196" name="文字方塊 1"/>
          <p:cNvSpPr txBox="1">
            <a:spLocks noChangeArrowheads="1"/>
          </p:cNvSpPr>
          <p:nvPr/>
        </p:nvSpPr>
        <p:spPr bwMode="auto">
          <a:xfrm>
            <a:off x="3276600" y="1628775"/>
            <a:ext cx="2401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>
                <a:solidFill>
                  <a:srgbClr val="FFFF99"/>
                </a:solidFill>
              </a:rPr>
              <a:t>Signal Source</a:t>
            </a:r>
            <a:endParaRPr lang="zh-TW" altLang="en-US" sz="2800" dirty="0">
              <a:solidFill>
                <a:srgbClr val="FFFF99"/>
              </a:solidFill>
            </a:endParaRPr>
          </a:p>
        </p:txBody>
      </p:sp>
      <p:sp>
        <p:nvSpPr>
          <p:cNvPr id="8197" name="AutoShape 6"/>
          <p:cNvSpPr>
            <a:spLocks noChangeArrowheads="1"/>
          </p:cNvSpPr>
          <p:nvPr/>
        </p:nvSpPr>
        <p:spPr bwMode="auto">
          <a:xfrm>
            <a:off x="4296172" y="2421508"/>
            <a:ext cx="319881" cy="503436"/>
          </a:xfrm>
          <a:prstGeom prst="downArrow">
            <a:avLst>
              <a:gd name="adj1" fmla="val 50000"/>
              <a:gd name="adj2" fmla="val 29657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3068345" y="3140968"/>
            <a:ext cx="31598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60400" indent="-6604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0" indent="0" algn="l" eaLnBrk="1" hangingPunct="1"/>
            <a:r>
              <a:rPr lang="en-US" altLang="zh-TW" sz="2800" dirty="0">
                <a:solidFill>
                  <a:srgbClr val="FF9966"/>
                </a:solidFill>
              </a:rPr>
              <a:t>CW Radar </a:t>
            </a:r>
            <a:r>
              <a:rPr lang="en-US" altLang="zh-TW" sz="2800" dirty="0" smtClean="0">
                <a:solidFill>
                  <a:srgbClr val="FF9966"/>
                </a:solidFill>
              </a:rPr>
              <a:t>System</a:t>
            </a:r>
            <a:endParaRPr lang="en-US" altLang="zh-TW" sz="2800" dirty="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055012" y="3769876"/>
            <a:ext cx="34612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60400" indent="-6604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0" indent="0" algn="l" eaLnBrk="1" hangingPunct="1"/>
            <a:r>
              <a:rPr lang="en-US" altLang="zh-TW" sz="2800" dirty="0" smtClean="0">
                <a:solidFill>
                  <a:srgbClr val="FF9966"/>
                </a:solidFill>
              </a:rPr>
              <a:t>Pulse </a:t>
            </a:r>
            <a:r>
              <a:rPr lang="en-US" altLang="zh-TW" sz="2800" dirty="0">
                <a:solidFill>
                  <a:srgbClr val="FF9966"/>
                </a:solidFill>
              </a:rPr>
              <a:t>Radar </a:t>
            </a:r>
            <a:r>
              <a:rPr lang="en-US" altLang="zh-TW" sz="2800" dirty="0" smtClean="0">
                <a:solidFill>
                  <a:srgbClr val="FF9966"/>
                </a:solidFill>
              </a:rPr>
              <a:t>System</a:t>
            </a:r>
            <a:endParaRPr lang="en-US" altLang="zh-TW" sz="2800" dirty="0">
              <a:solidFill>
                <a:srgbClr val="FF9966"/>
              </a:solidFill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068345" y="4432737"/>
            <a:ext cx="34227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60400" indent="-6604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0" indent="0" algn="l" eaLnBrk="1" hangingPunct="1"/>
            <a:r>
              <a:rPr lang="en-US" altLang="zh-TW" sz="2800" dirty="0" smtClean="0">
                <a:solidFill>
                  <a:srgbClr val="FF9966"/>
                </a:solidFill>
              </a:rPr>
              <a:t>Chirp </a:t>
            </a:r>
            <a:r>
              <a:rPr lang="en-US" altLang="zh-TW" sz="2800" dirty="0">
                <a:solidFill>
                  <a:srgbClr val="FF9966"/>
                </a:solidFill>
              </a:rPr>
              <a:t>Radar System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6" grpId="0"/>
      <p:bldP spid="8197" grpId="0" animBg="1"/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doppler_princi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60575"/>
            <a:ext cx="6381750" cy="1714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0" descr="IMG00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28" y="3069100"/>
            <a:ext cx="43243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92" y="3714419"/>
            <a:ext cx="43211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CW Radar System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222" name="Text Box 47"/>
          <p:cNvSpPr txBox="1">
            <a:spLocks noChangeArrowheads="1"/>
          </p:cNvSpPr>
          <p:nvPr/>
        </p:nvSpPr>
        <p:spPr bwMode="auto">
          <a:xfrm>
            <a:off x="3529752" y="1973263"/>
            <a:ext cx="39180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b="1" u="sng" dirty="0">
                <a:solidFill>
                  <a:srgbClr val="FF0000"/>
                </a:solidFill>
              </a:rPr>
              <a:t>Mark</a:t>
            </a:r>
            <a:r>
              <a:rPr lang="zh-TW" altLang="en-US" sz="2800" b="1" u="sng" dirty="0">
                <a:solidFill>
                  <a:srgbClr val="FF0000"/>
                </a:solidFill>
              </a:rPr>
              <a:t>：</a:t>
            </a:r>
            <a:r>
              <a:rPr lang="en-US" altLang="zh-TW" sz="2800" b="1" u="sng" dirty="0">
                <a:solidFill>
                  <a:srgbClr val="FF0000"/>
                </a:solidFill>
              </a:rPr>
              <a:t>AM</a:t>
            </a:r>
            <a:r>
              <a:rPr lang="zh-TW" altLang="en-US" sz="2800" b="1" u="sng" dirty="0">
                <a:solidFill>
                  <a:srgbClr val="FF0000"/>
                </a:solidFill>
              </a:rPr>
              <a:t>、</a:t>
            </a:r>
            <a:r>
              <a:rPr lang="en-US" altLang="zh-TW" sz="2800" b="1" u="sng" dirty="0">
                <a:solidFill>
                  <a:srgbClr val="FF0000"/>
                </a:solidFill>
              </a:rPr>
              <a:t>FM or PM</a:t>
            </a:r>
          </a:p>
        </p:txBody>
      </p:sp>
      <p:sp>
        <p:nvSpPr>
          <p:cNvPr id="9223" name="Text Box 51"/>
          <p:cNvSpPr txBox="1">
            <a:spLocks noChangeArrowheads="1"/>
          </p:cNvSpPr>
          <p:nvPr/>
        </p:nvSpPr>
        <p:spPr bwMode="auto">
          <a:xfrm>
            <a:off x="28692" y="4490707"/>
            <a:ext cx="27368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>
                <a:solidFill>
                  <a:srgbClr val="FF0000"/>
                </a:solidFill>
              </a:rPr>
              <a:t>FMCW Radar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9224" name="Text Box 47"/>
          <p:cNvSpPr txBox="1">
            <a:spLocks noChangeArrowheads="1"/>
          </p:cNvSpPr>
          <p:nvPr/>
        </p:nvSpPr>
        <p:spPr bwMode="auto">
          <a:xfrm>
            <a:off x="1692275" y="1412875"/>
            <a:ext cx="2503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/>
              <a:t>Doppler Radar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  <p:bldP spid="92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CW Radar System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1546051" y="1412875"/>
            <a:ext cx="6410325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Advantage</a:t>
            </a:r>
            <a:r>
              <a:rPr lang="zh-TW" altLang="en-US" dirty="0">
                <a:solidFill>
                  <a:srgbClr val="00FF00"/>
                </a:solidFill>
              </a:rPr>
              <a:t>：</a:t>
            </a:r>
          </a:p>
          <a:p>
            <a:pPr algn="l" eaLnBrk="1" hangingPunct="1"/>
            <a:r>
              <a:rPr lang="zh-TW" altLang="en-US" dirty="0">
                <a:solidFill>
                  <a:srgbClr val="00FF00"/>
                </a:solidFill>
              </a:rPr>
              <a:t>                     </a:t>
            </a:r>
            <a:r>
              <a:rPr lang="en-US" altLang="zh-TW" dirty="0">
                <a:solidFill>
                  <a:srgbClr val="00FF00"/>
                </a:solidFill>
              </a:rPr>
              <a:t>Easy and Direct Way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                     High Available Power</a:t>
            </a:r>
          </a:p>
        </p:txBody>
      </p:sp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1503363" y="3429000"/>
            <a:ext cx="753268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Disadvantage</a:t>
            </a:r>
            <a:r>
              <a:rPr lang="zh-TW" altLang="en-US" dirty="0">
                <a:solidFill>
                  <a:srgbClr val="FF0000"/>
                </a:solidFill>
              </a:rPr>
              <a:t>：</a:t>
            </a:r>
          </a:p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         </a:t>
            </a:r>
            <a:r>
              <a:rPr lang="en-US" altLang="zh-TW" dirty="0" smtClean="0">
                <a:solidFill>
                  <a:srgbClr val="FF0000"/>
                </a:solidFill>
              </a:rPr>
              <a:t> Need </a:t>
            </a:r>
            <a:r>
              <a:rPr lang="en-US" altLang="zh-TW" dirty="0">
                <a:solidFill>
                  <a:srgbClr val="FF0000"/>
                </a:solidFill>
              </a:rPr>
              <a:t>Mark for 3D </a:t>
            </a:r>
            <a:r>
              <a:rPr lang="en-US" altLang="zh-TW" dirty="0" smtClean="0">
                <a:solidFill>
                  <a:srgbClr val="FF0000"/>
                </a:solidFill>
              </a:rPr>
              <a:t>Imaging</a:t>
            </a:r>
          </a:p>
          <a:p>
            <a:pPr algn="r" eaLnBrk="1" hangingPunct="1"/>
            <a:r>
              <a:rPr lang="en-US" altLang="zh-TW" dirty="0" smtClean="0">
                <a:solidFill>
                  <a:srgbClr val="FF0000"/>
                </a:solidFill>
              </a:rPr>
              <a:t>Resolution    depends on Scanning Bandwidth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245" name="AutoShape 6"/>
          <p:cNvSpPr>
            <a:spLocks noChangeArrowheads="1"/>
          </p:cNvSpPr>
          <p:nvPr/>
        </p:nvSpPr>
        <p:spPr bwMode="auto">
          <a:xfrm>
            <a:off x="4643438" y="5084763"/>
            <a:ext cx="288925" cy="215900"/>
          </a:xfrm>
          <a:prstGeom prst="rightArrow">
            <a:avLst>
              <a:gd name="adj1" fmla="val 50000"/>
              <a:gd name="adj2" fmla="val 33456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文字方塊 49"/>
          <p:cNvSpPr txBox="1">
            <a:spLocks noChangeArrowheads="1"/>
          </p:cNvSpPr>
          <p:nvPr/>
        </p:nvSpPr>
        <p:spPr bwMode="auto">
          <a:xfrm>
            <a:off x="2710748" y="3356992"/>
            <a:ext cx="37385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/>
              <a:t>Pulse Compression</a:t>
            </a:r>
            <a:endParaRPr lang="zh-TW" altLang="en-US" dirty="0"/>
          </a:p>
        </p:txBody>
      </p:sp>
      <p:sp>
        <p:nvSpPr>
          <p:cNvPr id="13321" name="向下箭號 3"/>
          <p:cNvSpPr>
            <a:spLocks noChangeArrowheads="1"/>
          </p:cNvSpPr>
          <p:nvPr/>
        </p:nvSpPr>
        <p:spPr bwMode="auto">
          <a:xfrm>
            <a:off x="4212109" y="2853382"/>
            <a:ext cx="575915" cy="50361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13314" name="Picture 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62685"/>
            <a:ext cx="4479925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14" y="3448164"/>
            <a:ext cx="4672890" cy="257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文字方塊 1"/>
          <p:cNvSpPr txBox="1">
            <a:spLocks noChangeArrowheads="1"/>
          </p:cNvSpPr>
          <p:nvPr/>
        </p:nvSpPr>
        <p:spPr bwMode="auto">
          <a:xfrm>
            <a:off x="1233488" y="1341438"/>
            <a:ext cx="69929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/>
              <a:t>Trade off</a:t>
            </a:r>
            <a:r>
              <a:rPr lang="zh-TW" altLang="en-US" dirty="0"/>
              <a:t>： </a:t>
            </a:r>
            <a:r>
              <a:rPr lang="en-US" altLang="zh-TW" dirty="0"/>
              <a:t>Resolution       Distance</a:t>
            </a:r>
          </a:p>
          <a:p>
            <a:pPr eaLnBrk="1" hangingPunct="1"/>
            <a:r>
              <a:rPr lang="en-US" altLang="zh-TW" dirty="0"/>
              <a:t>            (narrow        wide pulse width)</a:t>
            </a:r>
            <a:endParaRPr lang="zh-TW" altLang="en-US" dirty="0"/>
          </a:p>
        </p:txBody>
      </p:sp>
      <p:sp>
        <p:nvSpPr>
          <p:cNvPr id="13317" name="左-右雙向箭號 2"/>
          <p:cNvSpPr>
            <a:spLocks noChangeArrowheads="1"/>
          </p:cNvSpPr>
          <p:nvPr/>
        </p:nvSpPr>
        <p:spPr bwMode="auto">
          <a:xfrm>
            <a:off x="5651500" y="1484313"/>
            <a:ext cx="576263" cy="288925"/>
          </a:xfrm>
          <a:prstGeom prst="leftRightArrow">
            <a:avLst>
              <a:gd name="adj1" fmla="val 50000"/>
              <a:gd name="adj2" fmla="val 4986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8" name="左-右雙向箭號 48"/>
          <p:cNvSpPr>
            <a:spLocks noChangeArrowheads="1"/>
          </p:cNvSpPr>
          <p:nvPr/>
        </p:nvSpPr>
        <p:spPr bwMode="auto">
          <a:xfrm>
            <a:off x="4284663" y="2276475"/>
            <a:ext cx="574675" cy="288925"/>
          </a:xfrm>
          <a:prstGeom prst="leftRightArrow">
            <a:avLst>
              <a:gd name="adj1" fmla="val 50000"/>
              <a:gd name="adj2" fmla="val 4972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20" name="文字方塊 51"/>
          <p:cNvSpPr txBox="1">
            <a:spLocks noChangeArrowheads="1"/>
          </p:cNvSpPr>
          <p:nvPr/>
        </p:nvSpPr>
        <p:spPr bwMode="auto">
          <a:xfrm>
            <a:off x="260360" y="5492132"/>
            <a:ext cx="36635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u="sng" dirty="0" smtClean="0">
                <a:solidFill>
                  <a:srgbClr val="FF0000"/>
                </a:solidFill>
              </a:rPr>
              <a:t>Big Average Power</a:t>
            </a:r>
            <a:endParaRPr lang="zh-TW" altLang="en-US" u="sng" dirty="0">
              <a:solidFill>
                <a:srgbClr val="FF0000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/>
        </p:nvSpPr>
        <p:spPr bwMode="auto">
          <a:xfrm>
            <a:off x="539750" y="404813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 dirty="0">
                <a:solidFill>
                  <a:schemeClr val="bg1"/>
                </a:solidFill>
                <a:latin typeface="Times New Roman" pitchFamily="18" charset="0"/>
              </a:rPr>
              <a:t>Chirp Pulsed Radar System</a:t>
            </a:r>
            <a:endParaRPr lang="zh-TW" altLang="en-US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" name="文字方塊 51"/>
          <p:cNvSpPr txBox="1">
            <a:spLocks noChangeArrowheads="1"/>
          </p:cNvSpPr>
          <p:nvPr/>
        </p:nvSpPr>
        <p:spPr bwMode="auto">
          <a:xfrm>
            <a:off x="323528" y="2473732"/>
            <a:ext cx="2311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 smtClean="0">
                <a:solidFill>
                  <a:srgbClr val="FF0000"/>
                </a:solidFill>
              </a:rPr>
              <a:t>Transmission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8" name="文字方塊 51"/>
          <p:cNvSpPr txBox="1">
            <a:spLocks noChangeArrowheads="1"/>
          </p:cNvSpPr>
          <p:nvPr/>
        </p:nvSpPr>
        <p:spPr bwMode="auto">
          <a:xfrm>
            <a:off x="5888183" y="2852936"/>
            <a:ext cx="17652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 smtClean="0">
                <a:solidFill>
                  <a:srgbClr val="FF0000"/>
                </a:solidFill>
              </a:rPr>
              <a:t>Receiving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9" name="文字方塊 51"/>
          <p:cNvSpPr txBox="1">
            <a:spLocks noChangeArrowheads="1"/>
          </p:cNvSpPr>
          <p:nvPr/>
        </p:nvSpPr>
        <p:spPr bwMode="auto">
          <a:xfrm>
            <a:off x="4067944" y="5589240"/>
            <a:ext cx="5081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 smtClean="0">
                <a:solidFill>
                  <a:srgbClr val="FF0000"/>
                </a:solidFill>
              </a:rPr>
              <a:t>Compressed </a:t>
            </a:r>
            <a:r>
              <a:rPr lang="en-US" altLang="zh-TW" u="sng" dirty="0" smtClean="0">
                <a:solidFill>
                  <a:srgbClr val="FF0000"/>
                </a:solidFill>
              </a:rPr>
              <a:t>Narrow</a:t>
            </a:r>
            <a:r>
              <a:rPr lang="en-US" altLang="zh-TW" dirty="0" smtClean="0">
                <a:solidFill>
                  <a:srgbClr val="FF0000"/>
                </a:solidFill>
              </a:rPr>
              <a:t> Pulse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0" name="文字方塊 51"/>
          <p:cNvSpPr txBox="1">
            <a:spLocks noChangeArrowheads="1"/>
          </p:cNvSpPr>
          <p:nvPr/>
        </p:nvSpPr>
        <p:spPr bwMode="auto">
          <a:xfrm>
            <a:off x="323528" y="4914403"/>
            <a:ext cx="2662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 smtClean="0">
                <a:solidFill>
                  <a:srgbClr val="FF0000"/>
                </a:solidFill>
              </a:rPr>
              <a:t>FM Chirp Pulse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83155"/>
            <a:ext cx="3024336" cy="196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文字方塊 51"/>
          <p:cNvSpPr txBox="1">
            <a:spLocks noChangeArrowheads="1"/>
          </p:cNvSpPr>
          <p:nvPr/>
        </p:nvSpPr>
        <p:spPr bwMode="auto">
          <a:xfrm>
            <a:off x="6644368" y="3429000"/>
            <a:ext cx="24641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 smtClean="0">
                <a:solidFill>
                  <a:srgbClr val="FF0000"/>
                </a:solidFill>
              </a:rPr>
              <a:t>Matched Filter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橢圓 2"/>
          <p:cNvSpPr/>
          <p:nvPr/>
        </p:nvSpPr>
        <p:spPr bwMode="auto">
          <a:xfrm>
            <a:off x="4580029" y="3789040"/>
            <a:ext cx="424019" cy="9456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橢圓 24"/>
          <p:cNvSpPr/>
          <p:nvPr/>
        </p:nvSpPr>
        <p:spPr bwMode="auto">
          <a:xfrm>
            <a:off x="7092280" y="5086174"/>
            <a:ext cx="864096" cy="35144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1" grpId="0" animBg="1"/>
      <p:bldP spid="13316" grpId="0"/>
      <p:bldP spid="13317" grpId="0" animBg="1"/>
      <p:bldP spid="13318" grpId="0" animBg="1"/>
      <p:bldP spid="13320" grpId="0"/>
      <p:bldP spid="17" grpId="0"/>
      <p:bldP spid="18" grpId="0"/>
      <p:bldP spid="19" grpId="0"/>
      <p:bldP spid="20" grpId="0"/>
      <p:bldP spid="23" grpId="0"/>
      <p:bldP spid="3" grpId="0" animBg="1"/>
      <p:bldP spid="2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dirty="0" smtClean="0">
                <a:solidFill>
                  <a:schemeClr val="bg1"/>
                </a:solidFill>
                <a:latin typeface="Times New Roman" pitchFamily="18" charset="0"/>
              </a:rPr>
              <a:t>      </a:t>
            </a:r>
            <a:endParaRPr lang="zh-TW" altLang="en-US" sz="3200" b="1" i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41" name="Rectangle 34"/>
          <p:cNvSpPr>
            <a:spLocks noChangeArrowheads="1"/>
          </p:cNvSpPr>
          <p:nvPr/>
        </p:nvSpPr>
        <p:spPr bwMode="auto">
          <a:xfrm>
            <a:off x="-396552" y="188640"/>
            <a:ext cx="9900592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 dirty="0" smtClean="0">
                <a:solidFill>
                  <a:schemeClr val="bg1"/>
                </a:solidFill>
                <a:latin typeface="Times New Roman" pitchFamily="18" charset="0"/>
              </a:rPr>
              <a:t>Our Previous work: Photonic Chirp pulse Generation </a:t>
            </a:r>
            <a:endParaRPr lang="zh-TW" altLang="en-US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圖片 5" descr="Graphic Abstrac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124744"/>
            <a:ext cx="7539232" cy="55440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 bwMode="auto">
          <a:xfrm>
            <a:off x="-108520" y="44624"/>
            <a:ext cx="936104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3200" b="1" i="1" u="sng" dirty="0" smtClean="0">
                <a:solidFill>
                  <a:srgbClr val="FF0000"/>
                </a:solidFill>
              </a:rPr>
              <a:t>“Record-high” Compression ratio </a:t>
            </a:r>
            <a:r>
              <a:rPr lang="en-US" altLang="zh-TW" sz="3200" dirty="0" smtClean="0">
                <a:solidFill>
                  <a:schemeClr val="bg1"/>
                </a:solidFill>
              </a:rPr>
              <a:t>of Chirped Pulse at W-band </a:t>
            </a:r>
            <a:r>
              <a:rPr lang="en-US" altLang="zh-TW" sz="3200" b="1" dirty="0" smtClean="0">
                <a:solidFill>
                  <a:schemeClr val="bg1"/>
                </a:solidFill>
              </a:rPr>
              <a:t/>
            </a:r>
            <a:br>
              <a:rPr lang="en-US" altLang="zh-TW" sz="3200" b="1" dirty="0" smtClean="0">
                <a:solidFill>
                  <a:schemeClr val="bg1"/>
                </a:solidFill>
              </a:rPr>
            </a:br>
            <a:endParaRPr lang="zh-TW" alt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4" name="圖片 3" descr="Chirp pulse Figure 4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124744"/>
            <a:ext cx="6924836" cy="4644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文字方塊 5"/>
          <p:cNvSpPr txBox="1"/>
          <p:nvPr/>
        </p:nvSpPr>
        <p:spPr>
          <a:xfrm>
            <a:off x="971600" y="5445224"/>
            <a:ext cx="7092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 smtClean="0">
                <a:solidFill>
                  <a:srgbClr val="FF0000"/>
                </a:solidFill>
              </a:rPr>
              <a:t>Record high compression ratio (B*T) of Chirped pulse (14 GHz, 50 </a:t>
            </a:r>
            <a:r>
              <a:rPr lang="en-US" altLang="zh-TW" sz="2800" b="1" i="1" u="sng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zh-TW" sz="2800" b="1" i="1" u="sng" dirty="0" smtClean="0">
                <a:solidFill>
                  <a:srgbClr val="FF0000"/>
                </a:solidFill>
                <a:latin typeface="+mn-lt"/>
              </a:rPr>
              <a:t>s, 7*10^5)</a:t>
            </a:r>
            <a:r>
              <a:rPr lang="en-US" altLang="zh-TW" sz="2800" b="1" i="1" u="sng" dirty="0" smtClean="0">
                <a:solidFill>
                  <a:srgbClr val="FF0000"/>
                </a:solidFill>
              </a:rPr>
              <a:t> </a:t>
            </a:r>
            <a:endParaRPr lang="zh-TW" altLang="en-US" sz="28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      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39" name="Text Box 47"/>
          <p:cNvSpPr txBox="1">
            <a:spLocks noChangeArrowheads="1"/>
          </p:cNvSpPr>
          <p:nvPr/>
        </p:nvSpPr>
        <p:spPr bwMode="auto">
          <a:xfrm>
            <a:off x="1476375" y="1341438"/>
            <a:ext cx="6251575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Advantage</a:t>
            </a:r>
            <a:r>
              <a:rPr lang="zh-TW" altLang="en-US" dirty="0">
                <a:solidFill>
                  <a:srgbClr val="00FF00"/>
                </a:solidFill>
              </a:rPr>
              <a:t>：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                    Higher Resolution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                    High available Power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                    Long Distance</a:t>
            </a:r>
          </a:p>
        </p:txBody>
      </p:sp>
      <p:sp>
        <p:nvSpPr>
          <p:cNvPr id="14340" name="Text Box 48"/>
          <p:cNvSpPr txBox="1">
            <a:spLocks noChangeArrowheads="1"/>
          </p:cNvSpPr>
          <p:nvPr/>
        </p:nvSpPr>
        <p:spPr bwMode="auto">
          <a:xfrm>
            <a:off x="1476375" y="4193793"/>
            <a:ext cx="63357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Disadvantage</a:t>
            </a:r>
            <a:r>
              <a:rPr lang="zh-TW" altLang="en-US" dirty="0">
                <a:solidFill>
                  <a:srgbClr val="FF0000"/>
                </a:solidFill>
              </a:rPr>
              <a:t>：</a:t>
            </a:r>
          </a:p>
          <a:p>
            <a:pPr algn="r" eaLnBrk="1" hangingPunct="1"/>
            <a:r>
              <a:rPr lang="en-US" altLang="zh-TW" dirty="0">
                <a:solidFill>
                  <a:srgbClr val="FF0000"/>
                </a:solidFill>
              </a:rPr>
              <a:t>                 Need </a:t>
            </a:r>
            <a:r>
              <a:rPr lang="en-US" altLang="zh-TW" dirty="0" smtClean="0">
                <a:solidFill>
                  <a:srgbClr val="FF0000"/>
                </a:solidFill>
              </a:rPr>
              <a:t>Match Filter and complicated DSP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341" name="Rectangle 34"/>
          <p:cNvSpPr>
            <a:spLocks noChangeArrowheads="1"/>
          </p:cNvSpPr>
          <p:nvPr/>
        </p:nvSpPr>
        <p:spPr bwMode="auto">
          <a:xfrm>
            <a:off x="539750" y="404813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 dirty="0">
                <a:solidFill>
                  <a:schemeClr val="bg1"/>
                </a:solidFill>
                <a:latin typeface="Times New Roman" pitchFamily="18" charset="0"/>
              </a:rPr>
              <a:t>Chirp Pulsed Radar System</a:t>
            </a:r>
            <a:endParaRPr lang="zh-TW" altLang="en-US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3" descr="ANd9GcSjZ_xJ6d7Ux6xc3Uo0E-IcHeiUZWwMT7bMaJnnqPVWpitkw96_Q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412875"/>
            <a:ext cx="423068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9" descr="imag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860800"/>
            <a:ext cx="561657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Pulsed Radar System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" name="群組 15"/>
          <p:cNvGrpSpPr>
            <a:grpSpLocks/>
          </p:cNvGrpSpPr>
          <p:nvPr/>
        </p:nvGrpSpPr>
        <p:grpSpPr bwMode="auto">
          <a:xfrm>
            <a:off x="4484688" y="1422400"/>
            <a:ext cx="4348162" cy="2438400"/>
            <a:chOff x="4485379" y="1368793"/>
            <a:chExt cx="4347659" cy="2438141"/>
          </a:xfrm>
        </p:grpSpPr>
        <p:pic>
          <p:nvPicPr>
            <p:cNvPr id="11271" name="Picture 14" descr="http://content.answcdn.com/main/content/img/McGrawHill/Aviation/f0519-04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379" y="1368793"/>
              <a:ext cx="4347659" cy="243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61291" y="3094277"/>
              <a:ext cx="104775" cy="2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3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52471" y="3089990"/>
              <a:ext cx="104775" cy="2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1270" name="肘形接點 6"/>
          <p:cNvCxnSpPr>
            <a:cxnSpLocks noChangeShapeType="1"/>
          </p:cNvCxnSpPr>
          <p:nvPr/>
        </p:nvCxnSpPr>
        <p:spPr bwMode="auto">
          <a:xfrm rot="5400000">
            <a:off x="3909219" y="3271044"/>
            <a:ext cx="668337" cy="657225"/>
          </a:xfrm>
          <a:prstGeom prst="bentConnector3">
            <a:avLst>
              <a:gd name="adj1" fmla="val 1954"/>
            </a:avLst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橢圓 1"/>
          <p:cNvSpPr/>
          <p:nvPr/>
        </p:nvSpPr>
        <p:spPr bwMode="auto">
          <a:xfrm>
            <a:off x="3779912" y="1412875"/>
            <a:ext cx="576064" cy="115202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1" name="橢圓 10"/>
          <p:cNvSpPr/>
          <p:nvPr/>
        </p:nvSpPr>
        <p:spPr bwMode="auto">
          <a:xfrm>
            <a:off x="2529681" y="1988889"/>
            <a:ext cx="314128" cy="66541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7" name="肘形接點 6"/>
          <p:cNvCxnSpPr/>
          <p:nvPr/>
        </p:nvCxnSpPr>
        <p:spPr bwMode="auto">
          <a:xfrm>
            <a:off x="5450774" y="1888177"/>
            <a:ext cx="3040083" cy="604719"/>
          </a:xfrm>
          <a:prstGeom prst="bentConnector3">
            <a:avLst>
              <a:gd name="adj1" fmla="val 72266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肘形接點 12"/>
          <p:cNvCxnSpPr/>
          <p:nvPr/>
        </p:nvCxnSpPr>
        <p:spPr bwMode="auto">
          <a:xfrm rot="10800000" flipV="1">
            <a:off x="5450777" y="2780928"/>
            <a:ext cx="3040081" cy="367138"/>
          </a:xfrm>
          <a:prstGeom prst="bentConnector3">
            <a:avLst>
              <a:gd name="adj1" fmla="val 27734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直線單箭頭接點 21"/>
          <p:cNvCxnSpPr/>
          <p:nvPr/>
        </p:nvCxnSpPr>
        <p:spPr bwMode="auto">
          <a:xfrm>
            <a:off x="5220072" y="2190536"/>
            <a:ext cx="0" cy="9532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橢圓 30"/>
          <p:cNvSpPr/>
          <p:nvPr/>
        </p:nvSpPr>
        <p:spPr bwMode="auto">
          <a:xfrm>
            <a:off x="3491880" y="5517232"/>
            <a:ext cx="1224136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Pulsed Radar System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291" name="Text Box 47"/>
          <p:cNvSpPr txBox="1">
            <a:spLocks noChangeArrowheads="1"/>
          </p:cNvSpPr>
          <p:nvPr/>
        </p:nvSpPr>
        <p:spPr bwMode="auto">
          <a:xfrm>
            <a:off x="1476375" y="1341438"/>
            <a:ext cx="5664200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Advantage</a:t>
            </a:r>
            <a:r>
              <a:rPr lang="zh-TW" altLang="en-US" dirty="0">
                <a:solidFill>
                  <a:srgbClr val="00FF00"/>
                </a:solidFill>
              </a:rPr>
              <a:t>：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                    Direct Way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                    Higher Resolution</a:t>
            </a:r>
          </a:p>
        </p:txBody>
      </p:sp>
      <p:sp>
        <p:nvSpPr>
          <p:cNvPr id="12292" name="Text Box 48"/>
          <p:cNvSpPr txBox="1">
            <a:spLocks noChangeArrowheads="1"/>
          </p:cNvSpPr>
          <p:nvPr/>
        </p:nvSpPr>
        <p:spPr bwMode="auto">
          <a:xfrm>
            <a:off x="1476375" y="3429000"/>
            <a:ext cx="7312025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Disadvantage</a:t>
            </a:r>
            <a:r>
              <a:rPr lang="zh-TW" altLang="en-US" dirty="0">
                <a:solidFill>
                  <a:srgbClr val="FF0000"/>
                </a:solidFill>
              </a:rPr>
              <a:t>：</a:t>
            </a:r>
          </a:p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    Short Distance (Low Average Power)</a:t>
            </a:r>
            <a:endParaRPr lang="zh-TW" altLang="en-US" dirty="0">
              <a:solidFill>
                <a:srgbClr val="FF0000"/>
              </a:solidFill>
            </a:endParaRPr>
          </a:p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    High Peak Power</a:t>
            </a:r>
          </a:p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    System Interference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1476375" y="155575"/>
            <a:ext cx="63373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zh-TW" sz="2400" b="1" dirty="0" smtClean="0">
                <a:solidFill>
                  <a:schemeClr val="bg1"/>
                </a:solidFill>
              </a:rPr>
              <a:t>Ultra-fast photodiodes: The missing link between wireless and optical networks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pic>
        <p:nvPicPr>
          <p:cNvPr id="6147" name="圖片 11" descr="圖片1.e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268413"/>
            <a:ext cx="7148512" cy="5400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橢圓 12"/>
          <p:cNvSpPr>
            <a:spLocks noChangeArrowheads="1"/>
          </p:cNvSpPr>
          <p:nvPr/>
        </p:nvSpPr>
        <p:spPr bwMode="auto">
          <a:xfrm>
            <a:off x="5148263" y="1628775"/>
            <a:ext cx="1800225" cy="1655763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915025" y="1268413"/>
            <a:ext cx="3228975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/>
              <a:t>Simpler Base station</a:t>
            </a:r>
            <a:endParaRPr lang="zh-TW" altLang="en-US" sz="2400" b="1"/>
          </a:p>
        </p:txBody>
      </p:sp>
      <p:sp>
        <p:nvSpPr>
          <p:cNvPr id="15" name="橢圓 14"/>
          <p:cNvSpPr>
            <a:spLocks noChangeArrowheads="1"/>
          </p:cNvSpPr>
          <p:nvPr/>
        </p:nvSpPr>
        <p:spPr bwMode="auto">
          <a:xfrm>
            <a:off x="2700338" y="2060575"/>
            <a:ext cx="1800225" cy="2376488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2736850" y="4437063"/>
            <a:ext cx="3298825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b="1"/>
              <a:t>Synchronized Carrier</a:t>
            </a:r>
            <a:endParaRPr lang="zh-TW" altLang="en-US" sz="2400" b="1"/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1258888" y="5373688"/>
            <a:ext cx="6735762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High-Power MMW PD are </a:t>
            </a:r>
            <a:r>
              <a:rPr lang="en-US" altLang="zh-TW" sz="2400" b="1" dirty="0">
                <a:solidFill>
                  <a:srgbClr val="FF0000"/>
                </a:solidFill>
              </a:rPr>
              <a:t>key components!!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7"/>
          <p:cNvSpPr txBox="1">
            <a:spLocks noChangeArrowheads="1"/>
          </p:cNvSpPr>
          <p:nvPr/>
        </p:nvSpPr>
        <p:spPr bwMode="auto">
          <a:xfrm>
            <a:off x="1735138" y="1406525"/>
            <a:ext cx="56959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Purpose</a:t>
            </a:r>
            <a:r>
              <a:rPr lang="zh-TW" altLang="en-US" dirty="0">
                <a:solidFill>
                  <a:srgbClr val="00FF00"/>
                </a:solidFill>
              </a:rPr>
              <a:t>：</a:t>
            </a:r>
            <a:r>
              <a:rPr lang="en-US" altLang="zh-TW" dirty="0">
                <a:solidFill>
                  <a:srgbClr val="00FF00"/>
                </a:solidFill>
              </a:rPr>
              <a:t>   1.High Resolution</a:t>
            </a:r>
          </a:p>
        </p:txBody>
      </p:sp>
      <p:sp>
        <p:nvSpPr>
          <p:cNvPr id="15363" name="AutoShape 7"/>
          <p:cNvSpPr>
            <a:spLocks noChangeArrowheads="1"/>
          </p:cNvSpPr>
          <p:nvPr/>
        </p:nvSpPr>
        <p:spPr bwMode="auto">
          <a:xfrm>
            <a:off x="4283968" y="2276872"/>
            <a:ext cx="431800" cy="503237"/>
          </a:xfrm>
          <a:prstGeom prst="downArrow">
            <a:avLst>
              <a:gd name="adj1" fmla="val 50000"/>
              <a:gd name="adj2" fmla="val 29136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364" name="Rectangle 34"/>
          <p:cNvSpPr>
            <a:spLocks noChangeArrowheads="1"/>
          </p:cNvSpPr>
          <p:nvPr/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Radar Imaging System     </a:t>
            </a:r>
            <a:endParaRPr lang="zh-TW" altLang="en-US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65" name="文字方塊 49"/>
          <p:cNvSpPr txBox="1">
            <a:spLocks noChangeArrowheads="1"/>
          </p:cNvSpPr>
          <p:nvPr/>
        </p:nvSpPr>
        <p:spPr bwMode="auto">
          <a:xfrm>
            <a:off x="2401888" y="3082925"/>
            <a:ext cx="4362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What’s the solution of high resolution (short pulse width) pulse?</a:t>
            </a:r>
          </a:p>
        </p:txBody>
      </p:sp>
      <p:sp>
        <p:nvSpPr>
          <p:cNvPr id="15366" name="Text Box 17"/>
          <p:cNvSpPr txBox="1">
            <a:spLocks noChangeArrowheads="1"/>
          </p:cNvSpPr>
          <p:nvPr/>
        </p:nvSpPr>
        <p:spPr bwMode="auto">
          <a:xfrm>
            <a:off x="1385888" y="5013325"/>
            <a:ext cx="63928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u="sng" dirty="0">
                <a:solidFill>
                  <a:srgbClr val="FF0000"/>
                </a:solidFill>
              </a:rPr>
              <a:t>Time Domain Spectroscopy (TDS)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animBg="1"/>
      <p:bldP spid="15365" grpId="0"/>
      <p:bldP spid="1536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Time Domain Spectroscopy System     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6387" name="Picture 4" descr="image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6840537" cy="43576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7"/>
          <p:cNvSpPr txBox="1">
            <a:spLocks noChangeArrowheads="1"/>
          </p:cNvSpPr>
          <p:nvPr/>
        </p:nvSpPr>
        <p:spPr bwMode="auto">
          <a:xfrm>
            <a:off x="827584" y="4005064"/>
            <a:ext cx="42465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Sub Picosecond Pulse</a:t>
            </a:r>
          </a:p>
        </p:txBody>
      </p:sp>
      <p:sp>
        <p:nvSpPr>
          <p:cNvPr id="16389" name="Text Box 47"/>
          <p:cNvSpPr txBox="1">
            <a:spLocks noChangeArrowheads="1"/>
          </p:cNvSpPr>
          <p:nvPr/>
        </p:nvSpPr>
        <p:spPr bwMode="auto">
          <a:xfrm>
            <a:off x="4931098" y="4509120"/>
            <a:ext cx="316832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Gating    </a:t>
            </a:r>
            <a:r>
              <a:rPr lang="en-US" altLang="zh-TW" dirty="0" smtClean="0">
                <a:solidFill>
                  <a:srgbClr val="FF0000"/>
                </a:solidFill>
              </a:rPr>
              <a:t>    </a:t>
            </a:r>
            <a:r>
              <a:rPr lang="en-US" altLang="zh-TW" dirty="0">
                <a:solidFill>
                  <a:srgbClr val="FF0000"/>
                </a:solidFill>
              </a:rPr>
              <a:t>Slow</a:t>
            </a:r>
          </a:p>
        </p:txBody>
      </p:sp>
      <p:sp>
        <p:nvSpPr>
          <p:cNvPr id="16390" name="AutoShape 9"/>
          <p:cNvSpPr>
            <a:spLocks noChangeArrowheads="1"/>
          </p:cNvSpPr>
          <p:nvPr/>
        </p:nvSpPr>
        <p:spPr bwMode="auto">
          <a:xfrm>
            <a:off x="6372049" y="4655170"/>
            <a:ext cx="594223" cy="360362"/>
          </a:xfrm>
          <a:prstGeom prst="rightArrow">
            <a:avLst>
              <a:gd name="adj1" fmla="val 50000"/>
              <a:gd name="adj2" fmla="val 49890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391" name="AutoShape 10"/>
          <p:cNvSpPr>
            <a:spLocks noChangeArrowheads="1"/>
          </p:cNvSpPr>
          <p:nvPr/>
        </p:nvSpPr>
        <p:spPr bwMode="auto">
          <a:xfrm>
            <a:off x="2627784" y="3573016"/>
            <a:ext cx="360362" cy="433388"/>
          </a:xfrm>
          <a:prstGeom prst="downArrow">
            <a:avLst>
              <a:gd name="adj1" fmla="val 50000"/>
              <a:gd name="adj2" fmla="val 30066"/>
            </a:avLst>
          </a:prstGeom>
          <a:solidFill>
            <a:srgbClr val="00FF00"/>
          </a:solidFill>
          <a:ln w="381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392" name="Text Box 47"/>
          <p:cNvSpPr txBox="1">
            <a:spLocks noChangeArrowheads="1"/>
          </p:cNvSpPr>
          <p:nvPr/>
        </p:nvSpPr>
        <p:spPr bwMode="auto">
          <a:xfrm>
            <a:off x="1692275" y="5661025"/>
            <a:ext cx="6264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b="1" u="sng" dirty="0">
                <a:solidFill>
                  <a:srgbClr val="FF0000"/>
                </a:solidFill>
              </a:rPr>
              <a:t>Not Suitable For Radar System</a:t>
            </a:r>
          </a:p>
        </p:txBody>
      </p:sp>
      <p:sp>
        <p:nvSpPr>
          <p:cNvPr id="16393" name="Text Box 47"/>
          <p:cNvSpPr txBox="1">
            <a:spLocks noChangeArrowheads="1"/>
          </p:cNvSpPr>
          <p:nvPr/>
        </p:nvSpPr>
        <p:spPr bwMode="auto">
          <a:xfrm>
            <a:off x="1908051" y="2129482"/>
            <a:ext cx="2447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Low Power</a:t>
            </a:r>
          </a:p>
        </p:txBody>
      </p:sp>
      <p:sp>
        <p:nvSpPr>
          <p:cNvPr id="16394" name="Text Box 47"/>
          <p:cNvSpPr txBox="1">
            <a:spLocks noChangeArrowheads="1"/>
          </p:cNvSpPr>
          <p:nvPr/>
        </p:nvSpPr>
        <p:spPr bwMode="auto">
          <a:xfrm>
            <a:off x="1834889" y="1332057"/>
            <a:ext cx="61934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 smtClean="0">
                <a:solidFill>
                  <a:srgbClr val="FF0000"/>
                </a:solidFill>
              </a:rPr>
              <a:t>Transmitting Through Waveguide</a:t>
            </a:r>
            <a:endParaRPr lang="en-US" altLang="zh-TW" dirty="0">
              <a:solidFill>
                <a:srgbClr val="FF0000"/>
              </a:solidFill>
            </a:endParaRPr>
          </a:p>
        </p:txBody>
      </p:sp>
      <p:pic>
        <p:nvPicPr>
          <p:cNvPr id="163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54121"/>
            <a:ext cx="4032044" cy="297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4499990" y="2129008"/>
            <a:ext cx="3744119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Distortion and </a:t>
            </a:r>
            <a:r>
              <a:rPr lang="en-US" altLang="zh-TW" dirty="0" smtClean="0">
                <a:solidFill>
                  <a:srgbClr val="FF0000"/>
                </a:solidFill>
              </a:rPr>
              <a:t>Loss</a:t>
            </a: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2" name="向上箭號 1"/>
          <p:cNvSpPr/>
          <p:nvPr/>
        </p:nvSpPr>
        <p:spPr bwMode="auto">
          <a:xfrm>
            <a:off x="2591768" y="1916832"/>
            <a:ext cx="324048" cy="280103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向上箭號 14"/>
          <p:cNvSpPr/>
          <p:nvPr/>
        </p:nvSpPr>
        <p:spPr bwMode="auto">
          <a:xfrm rot="10800000">
            <a:off x="5923087" y="1929356"/>
            <a:ext cx="324048" cy="280103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395" name="Text Box 47"/>
          <p:cNvSpPr txBox="1">
            <a:spLocks noChangeArrowheads="1"/>
          </p:cNvSpPr>
          <p:nvPr/>
        </p:nvSpPr>
        <p:spPr bwMode="auto">
          <a:xfrm>
            <a:off x="3203848" y="3420289"/>
            <a:ext cx="424847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Can’t Remote Sensing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6390" grpId="0" animBg="1"/>
      <p:bldP spid="16391" grpId="0" animBg="1"/>
      <p:bldP spid="16392" grpId="0"/>
      <p:bldP spid="16393" grpId="0"/>
      <p:bldP spid="16394" grpId="0"/>
      <p:bldP spid="13" grpId="0"/>
      <p:bldP spid="2" grpId="0" animBg="1"/>
      <p:bldP spid="15" grpId="0" animBg="1"/>
      <p:bldP spid="1639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7"/>
          <p:cNvSpPr txBox="1">
            <a:spLocks noChangeArrowheads="1"/>
          </p:cNvSpPr>
          <p:nvPr/>
        </p:nvSpPr>
        <p:spPr bwMode="auto">
          <a:xfrm>
            <a:off x="1476375" y="1341438"/>
            <a:ext cx="59213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Purpose</a:t>
            </a:r>
            <a:r>
              <a:rPr lang="zh-TW" altLang="en-US" dirty="0">
                <a:solidFill>
                  <a:srgbClr val="00FF00"/>
                </a:solidFill>
              </a:rPr>
              <a:t>：</a:t>
            </a:r>
            <a:r>
              <a:rPr lang="en-US" altLang="zh-TW" dirty="0">
                <a:solidFill>
                  <a:srgbClr val="00FF00"/>
                </a:solidFill>
              </a:rPr>
              <a:t>   1.High Resolution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                    2.High Frame Rate</a:t>
            </a:r>
          </a:p>
        </p:txBody>
      </p:sp>
      <p:sp>
        <p:nvSpPr>
          <p:cNvPr id="17411" name="Text Box 47"/>
          <p:cNvSpPr txBox="1">
            <a:spLocks noChangeArrowheads="1"/>
          </p:cNvSpPr>
          <p:nvPr/>
        </p:nvSpPr>
        <p:spPr bwMode="auto">
          <a:xfrm>
            <a:off x="2495550" y="3425825"/>
            <a:ext cx="3884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Pulse Radar System</a:t>
            </a:r>
          </a:p>
        </p:txBody>
      </p:sp>
      <p:sp>
        <p:nvSpPr>
          <p:cNvPr id="17412" name="AutoShape 7"/>
          <p:cNvSpPr>
            <a:spLocks noChangeArrowheads="1"/>
          </p:cNvSpPr>
          <p:nvPr/>
        </p:nvSpPr>
        <p:spPr bwMode="auto">
          <a:xfrm>
            <a:off x="4221163" y="2781300"/>
            <a:ext cx="431800" cy="503238"/>
          </a:xfrm>
          <a:prstGeom prst="downArrow">
            <a:avLst>
              <a:gd name="adj1" fmla="val 50000"/>
              <a:gd name="adj2" fmla="val 29136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13" name="Rectangle 34"/>
          <p:cNvSpPr>
            <a:spLocks noChangeArrowheads="1"/>
          </p:cNvSpPr>
          <p:nvPr/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Radar Imaging System     </a:t>
            </a:r>
            <a:endParaRPr lang="zh-TW" altLang="en-US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14" name="Text Box 47"/>
          <p:cNvSpPr txBox="1">
            <a:spLocks noChangeArrowheads="1"/>
          </p:cNvSpPr>
          <p:nvPr/>
        </p:nvSpPr>
        <p:spPr bwMode="auto">
          <a:xfrm>
            <a:off x="2720975" y="4205288"/>
            <a:ext cx="34337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Short Pulse Width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Less DSP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Typical Pulse Radar System   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8435" name="Picture 52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6911975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14488"/>
            <a:ext cx="9366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文字方塊 49"/>
          <p:cNvSpPr txBox="1">
            <a:spLocks noChangeArrowheads="1"/>
          </p:cNvSpPr>
          <p:nvPr/>
        </p:nvSpPr>
        <p:spPr bwMode="auto">
          <a:xfrm>
            <a:off x="5580063" y="1628775"/>
            <a:ext cx="3143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Low Average Power</a:t>
            </a:r>
            <a:endParaRPr lang="zh-TW" altLang="en-US" sz="2600" dirty="0"/>
          </a:p>
        </p:txBody>
      </p:sp>
      <p:pic>
        <p:nvPicPr>
          <p:cNvPr id="18438" name="Picture 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196975"/>
            <a:ext cx="9366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文字方塊 49"/>
          <p:cNvSpPr txBox="1">
            <a:spLocks noChangeArrowheads="1"/>
          </p:cNvSpPr>
          <p:nvPr/>
        </p:nvSpPr>
        <p:spPr bwMode="auto">
          <a:xfrm>
            <a:off x="3635375" y="1125538"/>
            <a:ext cx="27384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High Peak Power</a:t>
            </a:r>
            <a:endParaRPr lang="zh-TW" altLang="en-US" sz="2600" dirty="0"/>
          </a:p>
        </p:txBody>
      </p:sp>
      <p:pic>
        <p:nvPicPr>
          <p:cNvPr id="18440" name="Picture 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341438"/>
            <a:ext cx="3508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47"/>
          <p:cNvSpPr txBox="1">
            <a:spLocks noChangeArrowheads="1"/>
          </p:cNvSpPr>
          <p:nvPr/>
        </p:nvSpPr>
        <p:spPr bwMode="auto">
          <a:xfrm>
            <a:off x="2627313" y="3933825"/>
            <a:ext cx="5184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Interference &amp; Reflection</a:t>
            </a:r>
          </a:p>
        </p:txBody>
      </p:sp>
      <p:sp>
        <p:nvSpPr>
          <p:cNvPr id="18442" name="Text Box 47"/>
          <p:cNvSpPr txBox="1">
            <a:spLocks noChangeArrowheads="1"/>
          </p:cNvSpPr>
          <p:nvPr/>
        </p:nvSpPr>
        <p:spPr bwMode="auto">
          <a:xfrm>
            <a:off x="5724525" y="2489200"/>
            <a:ext cx="2952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Short Distance</a:t>
            </a:r>
          </a:p>
        </p:txBody>
      </p:sp>
      <p:sp>
        <p:nvSpPr>
          <p:cNvPr id="18443" name="AutoShape 61"/>
          <p:cNvSpPr>
            <a:spLocks noChangeArrowheads="1"/>
          </p:cNvSpPr>
          <p:nvPr/>
        </p:nvSpPr>
        <p:spPr bwMode="auto">
          <a:xfrm>
            <a:off x="6877050" y="2133600"/>
            <a:ext cx="358775" cy="360363"/>
          </a:xfrm>
          <a:prstGeom prst="downArrow">
            <a:avLst>
              <a:gd name="adj1" fmla="val 50000"/>
              <a:gd name="adj2" fmla="val 25111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44" name="AutoShape 62"/>
          <p:cNvSpPr>
            <a:spLocks noChangeArrowheads="1"/>
          </p:cNvSpPr>
          <p:nvPr/>
        </p:nvSpPr>
        <p:spPr bwMode="auto">
          <a:xfrm>
            <a:off x="4429125" y="3286125"/>
            <a:ext cx="503238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8445" name="Picture 6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92375"/>
            <a:ext cx="285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285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Line 68"/>
          <p:cNvSpPr>
            <a:spLocks noChangeShapeType="1"/>
          </p:cNvSpPr>
          <p:nvPr/>
        </p:nvSpPr>
        <p:spPr bwMode="auto">
          <a:xfrm>
            <a:off x="4427538" y="2060575"/>
            <a:ext cx="936625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8" name="Line 69"/>
          <p:cNvSpPr>
            <a:spLocks noChangeShapeType="1"/>
          </p:cNvSpPr>
          <p:nvPr/>
        </p:nvSpPr>
        <p:spPr bwMode="auto">
          <a:xfrm>
            <a:off x="4067175" y="2060575"/>
            <a:ext cx="0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9" grpId="0"/>
      <p:bldP spid="18441" grpId="0"/>
      <p:bldP spid="18442" grpId="0"/>
      <p:bldP spid="18443" grpId="0" animBg="1"/>
      <p:bldP spid="18444" grpId="0" animBg="1"/>
      <p:bldP spid="18447" grpId="0" animBg="1"/>
      <p:bldP spid="1844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69119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Typical Phase Array Radar System   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12875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81075"/>
            <a:ext cx="9366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文字方塊 49"/>
          <p:cNvSpPr txBox="1">
            <a:spLocks noChangeArrowheads="1"/>
          </p:cNvSpPr>
          <p:nvPr/>
        </p:nvSpPr>
        <p:spPr bwMode="auto">
          <a:xfrm>
            <a:off x="3059113" y="908050"/>
            <a:ext cx="27384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/>
              <a:t>High Peak Power</a:t>
            </a:r>
            <a:endParaRPr lang="zh-TW" altLang="en-US" sz="2600"/>
          </a:p>
        </p:txBody>
      </p:sp>
      <p:pic>
        <p:nvPicPr>
          <p:cNvPr id="1946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52513"/>
            <a:ext cx="3508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47"/>
          <p:cNvSpPr txBox="1">
            <a:spLocks noChangeArrowheads="1"/>
          </p:cNvSpPr>
          <p:nvPr/>
        </p:nvSpPr>
        <p:spPr bwMode="auto">
          <a:xfrm>
            <a:off x="2627313" y="3497263"/>
            <a:ext cx="5184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Cross Talk &amp; Reflection</a:t>
            </a:r>
          </a:p>
        </p:txBody>
      </p:sp>
      <p:sp>
        <p:nvSpPr>
          <p:cNvPr id="19465" name="AutoShape 13"/>
          <p:cNvSpPr>
            <a:spLocks noChangeArrowheads="1"/>
          </p:cNvSpPr>
          <p:nvPr/>
        </p:nvSpPr>
        <p:spPr bwMode="auto">
          <a:xfrm>
            <a:off x="4427538" y="2997200"/>
            <a:ext cx="503237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6" name="Text Box 47"/>
          <p:cNvSpPr txBox="1">
            <a:spLocks noChangeArrowheads="1"/>
          </p:cNvSpPr>
          <p:nvPr/>
        </p:nvSpPr>
        <p:spPr bwMode="auto">
          <a:xfrm>
            <a:off x="3778250" y="4508500"/>
            <a:ext cx="2089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Solution</a:t>
            </a:r>
            <a:r>
              <a:rPr lang="zh-TW" altLang="en-US" dirty="0">
                <a:solidFill>
                  <a:srgbClr val="00FF00"/>
                </a:solidFill>
              </a:rPr>
              <a:t>：</a:t>
            </a:r>
            <a:endParaRPr lang="en-US" altLang="zh-TW" dirty="0">
              <a:solidFill>
                <a:srgbClr val="00FF00"/>
              </a:solidFill>
            </a:endParaRPr>
          </a:p>
        </p:txBody>
      </p:sp>
      <p:pic>
        <p:nvPicPr>
          <p:cNvPr id="1946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285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205038"/>
            <a:ext cx="285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Line 18"/>
          <p:cNvSpPr>
            <a:spLocks noChangeShapeType="1"/>
          </p:cNvSpPr>
          <p:nvPr/>
        </p:nvSpPr>
        <p:spPr bwMode="auto">
          <a:xfrm>
            <a:off x="4284663" y="2060575"/>
            <a:ext cx="1223962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0" name="Line 19"/>
          <p:cNvSpPr>
            <a:spLocks noChangeShapeType="1"/>
          </p:cNvSpPr>
          <p:nvPr/>
        </p:nvSpPr>
        <p:spPr bwMode="auto">
          <a:xfrm>
            <a:off x="3924300" y="2205038"/>
            <a:ext cx="0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71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989138"/>
            <a:ext cx="285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Line 21"/>
          <p:cNvSpPr>
            <a:spLocks noChangeShapeType="1"/>
          </p:cNvSpPr>
          <p:nvPr/>
        </p:nvSpPr>
        <p:spPr bwMode="auto">
          <a:xfrm>
            <a:off x="6011863" y="2205038"/>
            <a:ext cx="936625" cy="503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3" name="Line 22"/>
          <p:cNvSpPr>
            <a:spLocks noChangeShapeType="1"/>
          </p:cNvSpPr>
          <p:nvPr/>
        </p:nvSpPr>
        <p:spPr bwMode="auto">
          <a:xfrm flipH="1">
            <a:off x="2627313" y="2205038"/>
            <a:ext cx="647700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4" name="Line 23"/>
          <p:cNvSpPr>
            <a:spLocks noChangeShapeType="1"/>
          </p:cNvSpPr>
          <p:nvPr/>
        </p:nvSpPr>
        <p:spPr bwMode="auto">
          <a:xfrm flipH="1">
            <a:off x="2700338" y="2205038"/>
            <a:ext cx="647700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5" name="Line 24"/>
          <p:cNvSpPr>
            <a:spLocks noChangeShapeType="1"/>
          </p:cNvSpPr>
          <p:nvPr/>
        </p:nvSpPr>
        <p:spPr bwMode="auto">
          <a:xfrm flipH="1">
            <a:off x="2771775" y="2205038"/>
            <a:ext cx="647700" cy="790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6" name="Text Box 47"/>
          <p:cNvSpPr txBox="1">
            <a:spLocks noChangeArrowheads="1"/>
          </p:cNvSpPr>
          <p:nvPr/>
        </p:nvSpPr>
        <p:spPr bwMode="auto">
          <a:xfrm>
            <a:off x="5651500" y="4365625"/>
            <a:ext cx="33131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Photonic Short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Pulse Generator</a:t>
            </a:r>
          </a:p>
        </p:txBody>
      </p:sp>
      <p:sp>
        <p:nvSpPr>
          <p:cNvPr id="19477" name="AutoShape 26"/>
          <p:cNvSpPr>
            <a:spLocks noChangeArrowheads="1"/>
          </p:cNvSpPr>
          <p:nvPr/>
        </p:nvSpPr>
        <p:spPr bwMode="auto">
          <a:xfrm>
            <a:off x="4213225" y="5084763"/>
            <a:ext cx="863600" cy="358775"/>
          </a:xfrm>
          <a:prstGeom prst="rightArrow">
            <a:avLst>
              <a:gd name="adj1" fmla="val 50000"/>
              <a:gd name="adj2" fmla="val 60177"/>
            </a:avLst>
          </a:prstGeom>
          <a:solidFill>
            <a:srgbClr val="00FF00"/>
          </a:solidFill>
          <a:ln w="381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78" name="Text Box 47"/>
          <p:cNvSpPr txBox="1">
            <a:spLocks noChangeArrowheads="1"/>
          </p:cNvSpPr>
          <p:nvPr/>
        </p:nvSpPr>
        <p:spPr bwMode="auto">
          <a:xfrm>
            <a:off x="1476375" y="4724400"/>
            <a:ext cx="25193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I/O Problem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708" y="1628800"/>
            <a:ext cx="2823300" cy="287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161391" y="3185061"/>
            <a:ext cx="2141933" cy="132343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Magnetron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Oscillator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7" y="1700808"/>
            <a:ext cx="3568329" cy="168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1" y="1872680"/>
            <a:ext cx="2032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High Power</a:t>
            </a:r>
          </a:p>
          <a:p>
            <a:r>
              <a:rPr lang="en-US" altLang="zh-TW" sz="2800" dirty="0" smtClean="0">
                <a:solidFill>
                  <a:srgbClr val="FF0000"/>
                </a:solidFill>
              </a:rPr>
              <a:t>(Hundreds</a:t>
            </a:r>
          </a:p>
          <a:p>
            <a:r>
              <a:rPr lang="en-US" altLang="zh-TW" sz="2800" dirty="0">
                <a:solidFill>
                  <a:srgbClr val="FF0000"/>
                </a:solidFill>
              </a:rPr>
              <a:t>o</a:t>
            </a:r>
            <a:r>
              <a:rPr lang="en-US" altLang="zh-TW" sz="2800" dirty="0" smtClean="0">
                <a:solidFill>
                  <a:srgbClr val="FF0000"/>
                </a:solidFill>
              </a:rPr>
              <a:t>f kW)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643438" y="3332362"/>
            <a:ext cx="3568328" cy="107721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Bulky and Narrow-Band Circulator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5" name="直線單箭頭接點 4"/>
          <p:cNvCxnSpPr/>
          <p:nvPr/>
        </p:nvCxnSpPr>
        <p:spPr bwMode="auto">
          <a:xfrm flipH="1">
            <a:off x="6278818" y="2204864"/>
            <a:ext cx="118753" cy="12350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文字方塊 28"/>
          <p:cNvSpPr txBox="1"/>
          <p:nvPr/>
        </p:nvSpPr>
        <p:spPr>
          <a:xfrm>
            <a:off x="1115616" y="1317625"/>
            <a:ext cx="7524328" cy="95410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Power from Solid State Amplifier is not Enough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4" grpId="0"/>
      <p:bldP spid="19465" grpId="0" animBg="1"/>
      <p:bldP spid="19466" grpId="0"/>
      <p:bldP spid="19469" grpId="0" animBg="1"/>
      <p:bldP spid="19470" grpId="0" animBg="1"/>
      <p:bldP spid="19472" grpId="0" animBg="1"/>
      <p:bldP spid="19473" grpId="0" animBg="1"/>
      <p:bldP spid="19474" grpId="0" animBg="1"/>
      <p:bldP spid="19475" grpId="0" animBg="1"/>
      <p:bldP spid="19476" grpId="0"/>
      <p:bldP spid="19477" grpId="0" animBg="1"/>
      <p:bldP spid="19478" grpId="0"/>
      <p:bldP spid="2" grpId="0" animBg="1"/>
      <p:bldP spid="26" grpId="0"/>
      <p:bldP spid="27" grpId="0" animBg="1"/>
      <p:bldP spid="2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69119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Typical Phase Array Radar System   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49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449388"/>
            <a:ext cx="10080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1" name="AutoShape 24"/>
          <p:cNvSpPr>
            <a:spLocks noChangeArrowheads="1"/>
          </p:cNvSpPr>
          <p:nvPr/>
        </p:nvSpPr>
        <p:spPr bwMode="auto">
          <a:xfrm>
            <a:off x="5219700" y="1700213"/>
            <a:ext cx="504825" cy="288925"/>
          </a:xfrm>
          <a:prstGeom prst="leftArrow">
            <a:avLst>
              <a:gd name="adj1" fmla="val 50000"/>
              <a:gd name="adj2" fmla="val 43681"/>
            </a:avLst>
          </a:prstGeom>
          <a:solidFill>
            <a:srgbClr val="00FF00"/>
          </a:solidFill>
          <a:ln w="381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5148263" y="908050"/>
            <a:ext cx="3095625" cy="187325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493" name="Text Box 47"/>
          <p:cNvSpPr txBox="1">
            <a:spLocks noChangeArrowheads="1"/>
          </p:cNvSpPr>
          <p:nvPr/>
        </p:nvSpPr>
        <p:spPr bwMode="auto">
          <a:xfrm>
            <a:off x="6372225" y="836613"/>
            <a:ext cx="22320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Optical In</a:t>
            </a:r>
          </a:p>
        </p:txBody>
      </p:sp>
      <p:pic>
        <p:nvPicPr>
          <p:cNvPr id="20494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65175"/>
            <a:ext cx="9366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AutoShape 30"/>
          <p:cNvSpPr>
            <a:spLocks noChangeArrowheads="1"/>
          </p:cNvSpPr>
          <p:nvPr/>
        </p:nvSpPr>
        <p:spPr bwMode="auto">
          <a:xfrm rot="10800000">
            <a:off x="3492500" y="1773238"/>
            <a:ext cx="503238" cy="431800"/>
          </a:xfrm>
          <a:custGeom>
            <a:avLst/>
            <a:gdLst>
              <a:gd name="T0" fmla="*/ 195117930 w 21600"/>
              <a:gd name="T1" fmla="*/ 0 h 21600"/>
              <a:gd name="T2" fmla="*/ 117065553 w 21600"/>
              <a:gd name="T3" fmla="*/ 57519898 h 21600"/>
              <a:gd name="T4" fmla="*/ 0 w 21600"/>
              <a:gd name="T5" fmla="*/ 143807951 h 21600"/>
              <a:gd name="T6" fmla="*/ 117065553 w 21600"/>
              <a:gd name="T7" fmla="*/ 172560114 h 21600"/>
              <a:gd name="T8" fmla="*/ 234131083 w 21600"/>
              <a:gd name="T9" fmla="*/ 119833376 h 21600"/>
              <a:gd name="T10" fmla="*/ 273157284 w 21600"/>
              <a:gd name="T11" fmla="*/ 5751989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496" name="Rectangle 31"/>
          <p:cNvSpPr>
            <a:spLocks noChangeArrowheads="1"/>
          </p:cNvSpPr>
          <p:nvPr/>
        </p:nvSpPr>
        <p:spPr bwMode="auto">
          <a:xfrm>
            <a:off x="1547813" y="333375"/>
            <a:ext cx="2519362" cy="1943100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497" name="Text Box 47"/>
          <p:cNvSpPr txBox="1">
            <a:spLocks noChangeArrowheads="1"/>
          </p:cNvSpPr>
          <p:nvPr/>
        </p:nvSpPr>
        <p:spPr bwMode="auto">
          <a:xfrm>
            <a:off x="1474788" y="260350"/>
            <a:ext cx="2736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>
                <a:solidFill>
                  <a:srgbClr val="00FF00"/>
                </a:solidFill>
              </a:rPr>
              <a:t>Electrical Out</a:t>
            </a:r>
          </a:p>
        </p:txBody>
      </p:sp>
      <p:sp>
        <p:nvSpPr>
          <p:cNvPr id="20500" name="Line 38"/>
          <p:cNvSpPr>
            <a:spLocks noChangeShapeType="1"/>
          </p:cNvSpPr>
          <p:nvPr/>
        </p:nvSpPr>
        <p:spPr bwMode="auto">
          <a:xfrm flipH="1" flipV="1">
            <a:off x="468313" y="4508500"/>
            <a:ext cx="142875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" name="群組 2"/>
          <p:cNvGrpSpPr/>
          <p:nvPr/>
        </p:nvGrpSpPr>
        <p:grpSpPr>
          <a:xfrm>
            <a:off x="4090988" y="2205038"/>
            <a:ext cx="1057275" cy="504825"/>
            <a:chOff x="4090988" y="2205038"/>
            <a:chExt cx="1057275" cy="504825"/>
          </a:xfrm>
        </p:grpSpPr>
        <p:sp>
          <p:nvSpPr>
            <p:cNvPr id="20498" name="AutoShape 33"/>
            <p:cNvSpPr>
              <a:spLocks noChangeArrowheads="1"/>
            </p:cNvSpPr>
            <p:nvPr/>
          </p:nvSpPr>
          <p:spPr bwMode="auto">
            <a:xfrm>
              <a:off x="4090988" y="2276475"/>
              <a:ext cx="504825" cy="288925"/>
            </a:xfrm>
            <a:prstGeom prst="leftArrow">
              <a:avLst>
                <a:gd name="adj1" fmla="val 50000"/>
                <a:gd name="adj2" fmla="val 43681"/>
              </a:avLst>
            </a:prstGeom>
            <a:solidFill>
              <a:srgbClr val="00FF00"/>
            </a:solidFill>
            <a:ln w="38100" algn="ctr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499" name="AutoShape 34"/>
            <p:cNvSpPr>
              <a:spLocks noChangeArrowheads="1"/>
            </p:cNvSpPr>
            <p:nvPr/>
          </p:nvSpPr>
          <p:spPr bwMode="auto">
            <a:xfrm rot="10800000">
              <a:off x="4643438" y="2276475"/>
              <a:ext cx="504825" cy="288925"/>
            </a:xfrm>
            <a:prstGeom prst="leftArrow">
              <a:avLst>
                <a:gd name="adj1" fmla="val 50000"/>
                <a:gd name="adj2" fmla="val 43681"/>
              </a:avLst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501" name="Line 39"/>
            <p:cNvSpPr>
              <a:spLocks noChangeShapeType="1"/>
            </p:cNvSpPr>
            <p:nvPr/>
          </p:nvSpPr>
          <p:spPr bwMode="auto">
            <a:xfrm flipH="1">
              <a:off x="4356100" y="2205038"/>
              <a:ext cx="504825" cy="5048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502" name="Line 40"/>
            <p:cNvSpPr>
              <a:spLocks noChangeShapeType="1"/>
            </p:cNvSpPr>
            <p:nvPr/>
          </p:nvSpPr>
          <p:spPr bwMode="auto">
            <a:xfrm>
              <a:off x="4356100" y="2205038"/>
              <a:ext cx="504825" cy="5048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503" name="Text Box 47"/>
          <p:cNvSpPr txBox="1">
            <a:spLocks noChangeArrowheads="1"/>
          </p:cNvSpPr>
          <p:nvPr/>
        </p:nvSpPr>
        <p:spPr bwMode="auto">
          <a:xfrm>
            <a:off x="2339975" y="2958306"/>
            <a:ext cx="5761038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Few Cycle MMW Short Pulse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Lossless in Optical Fiber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Good Isolation </a:t>
            </a:r>
          </a:p>
          <a:p>
            <a:pPr algn="l" eaLnBrk="1" hangingPunct="1"/>
            <a:r>
              <a:rPr lang="en-US" altLang="zh-TW" dirty="0">
                <a:solidFill>
                  <a:srgbClr val="00FF00"/>
                </a:solidFill>
              </a:rPr>
              <a:t>Reduce the I/O Problem</a:t>
            </a:r>
          </a:p>
        </p:txBody>
      </p:sp>
      <p:sp>
        <p:nvSpPr>
          <p:cNvPr id="20504" name="Text Box 47"/>
          <p:cNvSpPr txBox="1">
            <a:spLocks noChangeArrowheads="1"/>
          </p:cNvSpPr>
          <p:nvPr/>
        </p:nvSpPr>
        <p:spPr bwMode="auto">
          <a:xfrm>
            <a:off x="2339752" y="5729883"/>
            <a:ext cx="4392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dirty="0">
                <a:solidFill>
                  <a:srgbClr val="FF0000"/>
                </a:solidFill>
              </a:rPr>
              <a:t>O/E Transform Loss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12875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81075"/>
            <a:ext cx="9366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單箭頭接點 4"/>
          <p:cNvCxnSpPr/>
          <p:nvPr/>
        </p:nvCxnSpPr>
        <p:spPr bwMode="auto">
          <a:xfrm flipH="1">
            <a:off x="2663825" y="2457450"/>
            <a:ext cx="3060700" cy="5008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7" name="直線單箭頭接點 36"/>
          <p:cNvCxnSpPr/>
          <p:nvPr/>
        </p:nvCxnSpPr>
        <p:spPr bwMode="auto">
          <a:xfrm flipH="1">
            <a:off x="4057506" y="2565400"/>
            <a:ext cx="1810638" cy="4102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8" name="直線單箭頭接點 37"/>
          <p:cNvCxnSpPr/>
          <p:nvPr/>
        </p:nvCxnSpPr>
        <p:spPr bwMode="auto">
          <a:xfrm flipH="1">
            <a:off x="5483453" y="2565401"/>
            <a:ext cx="600715" cy="349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0" name="直線單箭頭接點 39"/>
          <p:cNvCxnSpPr/>
          <p:nvPr/>
        </p:nvCxnSpPr>
        <p:spPr bwMode="auto">
          <a:xfrm>
            <a:off x="7020272" y="2565400"/>
            <a:ext cx="288033" cy="3349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31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92896"/>
            <a:ext cx="285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2" y="2580067"/>
            <a:ext cx="285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28" y="2582858"/>
            <a:ext cx="285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Line 39"/>
          <p:cNvSpPr>
            <a:spLocks noChangeShapeType="1"/>
          </p:cNvSpPr>
          <p:nvPr/>
        </p:nvSpPr>
        <p:spPr bwMode="auto">
          <a:xfrm flipH="1">
            <a:off x="3670374" y="2432503"/>
            <a:ext cx="504825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3670374" y="2432503"/>
            <a:ext cx="504825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 flipH="1">
            <a:off x="5105380" y="2528887"/>
            <a:ext cx="504825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40"/>
          <p:cNvSpPr>
            <a:spLocks noChangeShapeType="1"/>
          </p:cNvSpPr>
          <p:nvPr/>
        </p:nvSpPr>
        <p:spPr bwMode="auto">
          <a:xfrm>
            <a:off x="5105380" y="2528887"/>
            <a:ext cx="504825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 flipH="1">
            <a:off x="6659463" y="2492896"/>
            <a:ext cx="504825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" name="Line 40"/>
          <p:cNvSpPr>
            <a:spLocks noChangeShapeType="1"/>
          </p:cNvSpPr>
          <p:nvPr/>
        </p:nvSpPr>
        <p:spPr bwMode="auto">
          <a:xfrm>
            <a:off x="6659463" y="2492896"/>
            <a:ext cx="504825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37743E-6 L 0.31493 0.05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27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5.55042E-7 L 0.39566 0.04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4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 animBg="1"/>
      <p:bldP spid="20492" grpId="0" animBg="1"/>
      <p:bldP spid="20493" grpId="0"/>
      <p:bldP spid="20495" grpId="0" animBg="1"/>
      <p:bldP spid="20496" grpId="0" animBg="1"/>
      <p:bldP spid="20497" grpId="0"/>
      <p:bldP spid="20504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61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30995"/>
            <a:ext cx="7488188" cy="449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Rectangle 3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404813"/>
            <a:ext cx="8229600" cy="706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3200" b="1" i="1" smtClean="0">
                <a:solidFill>
                  <a:schemeClr val="bg1"/>
                </a:solidFill>
                <a:latin typeface="Times New Roman" pitchFamily="18" charset="0"/>
              </a:rPr>
              <a:t>Photonic MMW Short Pulse Generator     </a:t>
            </a:r>
            <a:endParaRPr lang="zh-TW" altLang="en-US" sz="3200" b="1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32" name="Rectangle 15"/>
          <p:cNvSpPr>
            <a:spLocks noChangeArrowheads="1"/>
          </p:cNvSpPr>
          <p:nvPr/>
        </p:nvSpPr>
        <p:spPr bwMode="auto">
          <a:xfrm>
            <a:off x="899592" y="1557338"/>
            <a:ext cx="3600972" cy="287977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3" name="Text Box 16"/>
          <p:cNvSpPr txBox="1">
            <a:spLocks noChangeArrowheads="1"/>
          </p:cNvSpPr>
          <p:nvPr/>
        </p:nvSpPr>
        <p:spPr bwMode="auto">
          <a:xfrm>
            <a:off x="1554162" y="2276872"/>
            <a:ext cx="2801938" cy="5794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</a:rPr>
              <a:t>Beating Signal</a:t>
            </a: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899591" y="4508500"/>
            <a:ext cx="3167583" cy="1660524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5" name="Text Box 18"/>
          <p:cNvSpPr txBox="1">
            <a:spLocks noChangeArrowheads="1"/>
          </p:cNvSpPr>
          <p:nvPr/>
        </p:nvSpPr>
        <p:spPr bwMode="auto">
          <a:xfrm>
            <a:off x="924124" y="5445224"/>
            <a:ext cx="3071812" cy="5794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</a:rPr>
              <a:t>Bias Modulation</a:t>
            </a:r>
          </a:p>
        </p:txBody>
      </p:sp>
      <p:sp>
        <p:nvSpPr>
          <p:cNvPr id="22537" name="Text Box 47"/>
          <p:cNvSpPr txBox="1">
            <a:spLocks noChangeArrowheads="1"/>
          </p:cNvSpPr>
          <p:nvPr/>
        </p:nvSpPr>
        <p:spPr bwMode="auto">
          <a:xfrm>
            <a:off x="5148263" y="3424238"/>
            <a:ext cx="2736850" cy="108426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/>
            <a:r>
              <a:rPr lang="en-US" altLang="zh-TW" sz="2600" dirty="0">
                <a:solidFill>
                  <a:srgbClr val="00FF00"/>
                </a:solidFill>
              </a:rPr>
              <a:t>Few Cycle MMW</a:t>
            </a:r>
          </a:p>
          <a:p>
            <a:pPr algn="l" eaLnBrk="1" hangingPunct="1"/>
            <a:r>
              <a:rPr lang="en-US" altLang="zh-TW" sz="2600" dirty="0">
                <a:solidFill>
                  <a:srgbClr val="00FF00"/>
                </a:solidFill>
              </a:rPr>
              <a:t>Short Pulse</a:t>
            </a:r>
          </a:p>
        </p:txBody>
      </p:sp>
      <p:sp>
        <p:nvSpPr>
          <p:cNvPr id="22538" name="Rectangle 21"/>
          <p:cNvSpPr>
            <a:spLocks noChangeArrowheads="1"/>
          </p:cNvSpPr>
          <p:nvPr/>
        </p:nvSpPr>
        <p:spPr bwMode="auto">
          <a:xfrm>
            <a:off x="4715694" y="1557338"/>
            <a:ext cx="3744094" cy="4247926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331640" y="934282"/>
            <a:ext cx="6537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u="sng" dirty="0" smtClean="0">
                <a:solidFill>
                  <a:srgbClr val="FF0000"/>
                </a:solidFill>
              </a:rPr>
              <a:t>Not femtosecond Mode Lock Laser</a:t>
            </a:r>
            <a:endParaRPr lang="en-US" altLang="zh-TW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  <p:bldP spid="22534" grpId="0" animBg="1"/>
      <p:bldP spid="22535" grpId="0" animBg="1"/>
      <p:bldP spid="22537" grpId="0" animBg="1"/>
      <p:bldP spid="22538" grpId="0" animBg="1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186198" cy="43145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6866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Radar Imaging System</a:t>
            </a:r>
          </a:p>
        </p:txBody>
      </p:sp>
      <p:sp>
        <p:nvSpPr>
          <p:cNvPr id="36873" name="文字方塊 1"/>
          <p:cNvSpPr txBox="1">
            <a:spLocks noChangeArrowheads="1"/>
          </p:cNvSpPr>
          <p:nvPr/>
        </p:nvSpPr>
        <p:spPr bwMode="auto">
          <a:xfrm>
            <a:off x="7746581" y="3536770"/>
            <a:ext cx="399725" cy="36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FF0000"/>
                </a:solidFill>
              </a:rPr>
              <a:t>A.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36874" name="文字方塊 4"/>
          <p:cNvSpPr txBox="1">
            <a:spLocks noChangeArrowheads="1"/>
          </p:cNvSpPr>
          <p:nvPr/>
        </p:nvSpPr>
        <p:spPr bwMode="auto">
          <a:xfrm>
            <a:off x="6330745" y="2210221"/>
            <a:ext cx="401157" cy="36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zh-TW" sz="1800" dirty="0">
                <a:solidFill>
                  <a:srgbClr val="FF0000"/>
                </a:solidFill>
              </a:rPr>
              <a:t>B.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36868" name="文字方塊 49"/>
          <p:cNvSpPr txBox="1">
            <a:spLocks noChangeArrowheads="1"/>
          </p:cNvSpPr>
          <p:nvPr/>
        </p:nvSpPr>
        <p:spPr bwMode="auto">
          <a:xfrm>
            <a:off x="5809577" y="5388322"/>
            <a:ext cx="2536592" cy="10926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 smtClean="0">
                <a:solidFill>
                  <a:srgbClr val="FF0000"/>
                </a:solidFill>
              </a:rPr>
              <a:t>Detected Target</a:t>
            </a:r>
          </a:p>
          <a:p>
            <a:pPr eaLnBrk="1" hangingPunct="1"/>
            <a:r>
              <a:rPr lang="en-US" altLang="zh-TW" sz="2600" dirty="0" smtClean="0">
                <a:solidFill>
                  <a:srgbClr val="FF0000"/>
                </a:solidFill>
              </a:rPr>
              <a:t>(Focus Point)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36869" name="Line 12"/>
          <p:cNvSpPr>
            <a:spLocks noChangeShapeType="1"/>
          </p:cNvSpPr>
          <p:nvPr/>
        </p:nvSpPr>
        <p:spPr bwMode="auto">
          <a:xfrm flipH="1">
            <a:off x="7695210" y="4005064"/>
            <a:ext cx="251233" cy="138325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1" name="Line 14"/>
          <p:cNvSpPr>
            <a:spLocks noChangeShapeType="1"/>
          </p:cNvSpPr>
          <p:nvPr/>
        </p:nvSpPr>
        <p:spPr bwMode="auto">
          <a:xfrm flipH="1" flipV="1">
            <a:off x="4499992" y="1484784"/>
            <a:ext cx="1872233" cy="8631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6673932" y="1916348"/>
            <a:ext cx="1021278" cy="32408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7695210" y="2215347"/>
            <a:ext cx="1077938" cy="22268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67544" y="1240309"/>
            <a:ext cx="6189817" cy="19111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6870" name="文字方塊 49"/>
          <p:cNvSpPr txBox="1">
            <a:spLocks noChangeArrowheads="1"/>
          </p:cNvSpPr>
          <p:nvPr/>
        </p:nvSpPr>
        <p:spPr bwMode="auto">
          <a:xfrm>
            <a:off x="2929311" y="995834"/>
            <a:ext cx="1500732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 smtClean="0">
                <a:solidFill>
                  <a:srgbClr val="FF0000"/>
                </a:solidFill>
              </a:rPr>
              <a:t>Receiver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/>
      <p:bldP spid="36874" grpId="0"/>
      <p:bldP spid="36868" grpId="0" animBg="1"/>
      <p:bldP spid="36869" grpId="0" animBg="1"/>
      <p:bldP spid="36871" grpId="0" animBg="1"/>
      <p:bldP spid="2" grpId="0" animBg="1"/>
      <p:bldP spid="14" grpId="0" animBg="1"/>
      <p:bldP spid="15" grpId="0" animBg="1"/>
      <p:bldP spid="3687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Resolution Measurement</a:t>
            </a:r>
          </a:p>
        </p:txBody>
      </p:sp>
      <p:pic>
        <p:nvPicPr>
          <p:cNvPr id="37891" name="Picture 6" descr="2012-08-09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283845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411413" y="5445125"/>
            <a:ext cx="792162" cy="6477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3" name="文字方塊 49"/>
          <p:cNvSpPr txBox="1">
            <a:spLocks noChangeArrowheads="1"/>
          </p:cNvSpPr>
          <p:nvPr/>
        </p:nvSpPr>
        <p:spPr bwMode="auto">
          <a:xfrm>
            <a:off x="1403350" y="4941888"/>
            <a:ext cx="28098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>
                <a:solidFill>
                  <a:srgbClr val="FF0000"/>
                </a:solidFill>
              </a:rPr>
              <a:t>Transmitting Horn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37894" name="Rectangle 9"/>
          <p:cNvSpPr>
            <a:spLocks noChangeArrowheads="1"/>
          </p:cNvSpPr>
          <p:nvPr/>
        </p:nvSpPr>
        <p:spPr bwMode="auto">
          <a:xfrm>
            <a:off x="1116013" y="1916113"/>
            <a:ext cx="2303462" cy="237648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5" name="文字方塊 49"/>
          <p:cNvSpPr txBox="1">
            <a:spLocks noChangeArrowheads="1"/>
          </p:cNvSpPr>
          <p:nvPr/>
        </p:nvSpPr>
        <p:spPr bwMode="auto">
          <a:xfrm>
            <a:off x="1520825" y="4221163"/>
            <a:ext cx="1854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>
                <a:solidFill>
                  <a:srgbClr val="FF0000"/>
                </a:solidFill>
              </a:rPr>
              <a:t>MMW Lens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37896" name="Rectangle 11"/>
          <p:cNvSpPr>
            <a:spLocks noChangeArrowheads="1"/>
          </p:cNvSpPr>
          <p:nvPr/>
        </p:nvSpPr>
        <p:spPr bwMode="auto">
          <a:xfrm>
            <a:off x="1763713" y="1557338"/>
            <a:ext cx="647700" cy="35877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7" name="文字方塊 49"/>
          <p:cNvSpPr txBox="1">
            <a:spLocks noChangeArrowheads="1"/>
          </p:cNvSpPr>
          <p:nvPr/>
        </p:nvSpPr>
        <p:spPr bwMode="auto">
          <a:xfrm>
            <a:off x="2484438" y="1268413"/>
            <a:ext cx="24431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600" dirty="0">
                <a:solidFill>
                  <a:srgbClr val="FF0000"/>
                </a:solidFill>
              </a:rPr>
              <a:t>Receiving Horn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700338" y="1341438"/>
            <a:ext cx="5921375" cy="5018087"/>
            <a:chOff x="4634" y="353"/>
            <a:chExt cx="4274" cy="3622"/>
          </a:xfrm>
        </p:grpSpPr>
        <p:pic>
          <p:nvPicPr>
            <p:cNvPr id="37907" name="圖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843" t="9084" r="12187"/>
            <a:stretch>
              <a:fillRect/>
            </a:stretch>
          </p:blipFill>
          <p:spPr bwMode="auto">
            <a:xfrm rot="5400000">
              <a:off x="6892" y="1959"/>
              <a:ext cx="2224" cy="1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8" name="圖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530" t="9306" r="11719"/>
            <a:stretch>
              <a:fillRect/>
            </a:stretch>
          </p:blipFill>
          <p:spPr bwMode="auto">
            <a:xfrm>
              <a:off x="4634" y="353"/>
              <a:ext cx="2365" cy="1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5000" y="2116"/>
              <a:ext cx="1957" cy="1848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 kern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37910" name="直線單箭頭接點 23"/>
            <p:cNvCxnSpPr>
              <a:cxnSpLocks noChangeShapeType="1"/>
            </p:cNvCxnSpPr>
            <p:nvPr/>
          </p:nvCxnSpPr>
          <p:spPr bwMode="auto">
            <a:xfrm>
              <a:off x="5000" y="3032"/>
              <a:ext cx="1940" cy="0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1" name="直線單箭頭接點 24"/>
            <p:cNvCxnSpPr>
              <a:cxnSpLocks noChangeShapeType="1"/>
            </p:cNvCxnSpPr>
            <p:nvPr/>
          </p:nvCxnSpPr>
          <p:spPr bwMode="auto">
            <a:xfrm>
              <a:off x="6000" y="2117"/>
              <a:ext cx="4" cy="1849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橢圓 25"/>
            <p:cNvSpPr>
              <a:spLocks noChangeArrowheads="1"/>
            </p:cNvSpPr>
            <p:nvPr/>
          </p:nvSpPr>
          <p:spPr bwMode="auto">
            <a:xfrm>
              <a:off x="5239" y="2296"/>
              <a:ext cx="1519" cy="1487"/>
            </a:xfrm>
            <a:prstGeom prst="ellipse">
              <a:avLst/>
            </a:prstGeom>
            <a:noFill/>
            <a:ln w="25400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 kern="0">
                <a:solidFill>
                  <a:sysClr val="window" lastClr="FFFFFF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37913" name="直線接點 26"/>
            <p:cNvCxnSpPr>
              <a:cxnSpLocks noChangeShapeType="1"/>
            </p:cNvCxnSpPr>
            <p:nvPr/>
          </p:nvCxnSpPr>
          <p:spPr bwMode="auto">
            <a:xfrm>
              <a:off x="5226" y="1742"/>
              <a:ext cx="0" cy="129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4" name="直線接點 27"/>
            <p:cNvCxnSpPr>
              <a:cxnSpLocks noChangeShapeType="1"/>
            </p:cNvCxnSpPr>
            <p:nvPr/>
          </p:nvCxnSpPr>
          <p:spPr bwMode="auto">
            <a:xfrm>
              <a:off x="6745" y="1742"/>
              <a:ext cx="0" cy="129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5" name="直線接點 28"/>
            <p:cNvCxnSpPr>
              <a:cxnSpLocks noChangeShapeType="1"/>
            </p:cNvCxnSpPr>
            <p:nvPr/>
          </p:nvCxnSpPr>
          <p:spPr bwMode="auto">
            <a:xfrm>
              <a:off x="6069" y="2287"/>
              <a:ext cx="1351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6" name="直線接點 29"/>
            <p:cNvCxnSpPr>
              <a:cxnSpLocks noChangeShapeType="1"/>
            </p:cNvCxnSpPr>
            <p:nvPr/>
          </p:nvCxnSpPr>
          <p:spPr bwMode="auto">
            <a:xfrm>
              <a:off x="6079" y="3777"/>
              <a:ext cx="1351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7899" name="物件 5"/>
          <p:cNvGraphicFramePr>
            <a:graphicFrameLocks noChangeAspect="1"/>
          </p:cNvGraphicFramePr>
          <p:nvPr/>
        </p:nvGraphicFramePr>
        <p:xfrm>
          <a:off x="5651500" y="1128713"/>
          <a:ext cx="3419475" cy="2371725"/>
        </p:xfrm>
        <a:graphic>
          <a:graphicData uri="http://schemas.openxmlformats.org/presentationml/2006/ole">
            <p:oleObj spid="_x0000_s150530" name="Graph" r:id="rId7" imgW="4159910" imgH="2887066" progId="Origin50.Graph">
              <p:embed/>
            </p:oleObj>
          </a:graphicData>
        </a:graphic>
      </p:graphicFrame>
      <p:sp>
        <p:nvSpPr>
          <p:cNvPr id="37900" name="文字方塊 49"/>
          <p:cNvSpPr txBox="1">
            <a:spLocks noChangeArrowheads="1"/>
          </p:cNvSpPr>
          <p:nvPr/>
        </p:nvSpPr>
        <p:spPr bwMode="auto">
          <a:xfrm>
            <a:off x="3263900" y="5084763"/>
            <a:ext cx="2736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0000"/>
                </a:solidFill>
              </a:rPr>
              <a:t>Spot Size</a:t>
            </a:r>
          </a:p>
          <a:p>
            <a:pPr eaLnBrk="1" hangingPunct="1"/>
            <a:r>
              <a:rPr lang="en-US" altLang="zh-TW" sz="2400" dirty="0" smtClean="0">
                <a:solidFill>
                  <a:srgbClr val="FF0000"/>
                </a:solidFill>
              </a:rPr>
              <a:t>Spatial </a:t>
            </a:r>
            <a:r>
              <a:rPr lang="en-US" altLang="zh-TW" sz="2400" dirty="0">
                <a:solidFill>
                  <a:srgbClr val="FF0000"/>
                </a:solidFill>
              </a:rPr>
              <a:t>Resolution</a:t>
            </a:r>
          </a:p>
        </p:txBody>
      </p:sp>
      <p:sp>
        <p:nvSpPr>
          <p:cNvPr id="37901" name="文字方塊 49"/>
          <p:cNvSpPr txBox="1">
            <a:spLocks noChangeArrowheads="1"/>
          </p:cNvSpPr>
          <p:nvPr/>
        </p:nvSpPr>
        <p:spPr bwMode="auto">
          <a:xfrm>
            <a:off x="5435600" y="1052513"/>
            <a:ext cx="395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0000"/>
                </a:solidFill>
              </a:rPr>
              <a:t>Temporal Resolution</a:t>
            </a:r>
          </a:p>
        </p:txBody>
      </p:sp>
      <p:sp>
        <p:nvSpPr>
          <p:cNvPr id="37902" name="橢圓 1"/>
          <p:cNvSpPr>
            <a:spLocks noChangeArrowheads="1"/>
          </p:cNvSpPr>
          <p:nvPr/>
        </p:nvSpPr>
        <p:spPr bwMode="auto">
          <a:xfrm>
            <a:off x="3995936" y="2017713"/>
            <a:ext cx="1152127" cy="619199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3" name="橢圓 24"/>
          <p:cNvSpPr>
            <a:spLocks noChangeArrowheads="1"/>
          </p:cNvSpPr>
          <p:nvPr/>
        </p:nvSpPr>
        <p:spPr bwMode="auto">
          <a:xfrm>
            <a:off x="7308304" y="4465637"/>
            <a:ext cx="576063" cy="11271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4" name="橢圓 26"/>
          <p:cNvSpPr>
            <a:spLocks noChangeArrowheads="1"/>
          </p:cNvSpPr>
          <p:nvPr/>
        </p:nvSpPr>
        <p:spPr bwMode="auto">
          <a:xfrm>
            <a:off x="6737350" y="1628775"/>
            <a:ext cx="714375" cy="38893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文字方塊 49"/>
          <p:cNvSpPr txBox="1">
            <a:spLocks noChangeArrowheads="1"/>
          </p:cNvSpPr>
          <p:nvPr/>
        </p:nvSpPr>
        <p:spPr bwMode="auto">
          <a:xfrm>
            <a:off x="7546975" y="1603375"/>
            <a:ext cx="1489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2400" b="1" u="heavy" dirty="0" smtClean="0">
                <a:solidFill>
                  <a:srgbClr val="FF0000"/>
                </a:solidFill>
              </a:rPr>
              <a:t>1.053 cm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  <p:bldP spid="37893" grpId="0"/>
      <p:bldP spid="37894" grpId="0" animBg="1"/>
      <p:bldP spid="37895" grpId="0"/>
      <p:bldP spid="37896" grpId="0" animBg="1"/>
      <p:bldP spid="37897" grpId="0"/>
      <p:bldP spid="37900" grpId="0"/>
      <p:bldP spid="37901" grpId="0"/>
      <p:bldP spid="37902" grpId="0" animBg="1"/>
      <p:bldP spid="37903" grpId="0" animBg="1"/>
      <p:bldP spid="37904" grpId="0" animBg="1"/>
      <p:bldP spid="2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Object Image Measurement</a:t>
            </a:r>
          </a:p>
        </p:txBody>
      </p:sp>
      <p:pic>
        <p:nvPicPr>
          <p:cNvPr id="38918" name="Picture 4" descr="2012-08-09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08113"/>
            <a:ext cx="7345362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 bwMode="auto">
          <a:xfrm>
            <a:off x="3038733" y="2507138"/>
            <a:ext cx="3643351" cy="17938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8920" name="文字方塊 5"/>
          <p:cNvSpPr txBox="1">
            <a:spLocks noChangeArrowheads="1"/>
          </p:cNvSpPr>
          <p:nvPr/>
        </p:nvSpPr>
        <p:spPr bwMode="auto">
          <a:xfrm>
            <a:off x="2746704" y="4417045"/>
            <a:ext cx="4291171" cy="45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Object Under Test</a:t>
            </a:r>
          </a:p>
        </p:txBody>
      </p:sp>
      <p:sp>
        <p:nvSpPr>
          <p:cNvPr id="38916" name="文字方塊 49"/>
          <p:cNvSpPr txBox="1">
            <a:spLocks noChangeArrowheads="1"/>
          </p:cNvSpPr>
          <p:nvPr/>
        </p:nvSpPr>
        <p:spPr bwMode="auto">
          <a:xfrm>
            <a:off x="2681288" y="1431925"/>
            <a:ext cx="3959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</a:rPr>
              <a:t>Security Check</a:t>
            </a:r>
          </a:p>
        </p:txBody>
      </p:sp>
      <p:sp>
        <p:nvSpPr>
          <p:cNvPr id="38917" name="文字方塊 49"/>
          <p:cNvSpPr txBox="1">
            <a:spLocks noChangeArrowheads="1"/>
          </p:cNvSpPr>
          <p:nvPr/>
        </p:nvSpPr>
        <p:spPr bwMode="auto">
          <a:xfrm>
            <a:off x="1042988" y="3173413"/>
            <a:ext cx="1873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0000"/>
                </a:solidFill>
              </a:rPr>
              <a:t>Envelope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920" grpId="0"/>
      <p:bldP spid="38916" grpId="0"/>
      <p:bldP spid="389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Text Box 2"/>
          <p:cNvSpPr txBox="1">
            <a:spLocks noChangeArrowheads="1"/>
          </p:cNvSpPr>
          <p:nvPr/>
        </p:nvSpPr>
        <p:spPr bwMode="auto">
          <a:xfrm>
            <a:off x="1846263" y="188913"/>
            <a:ext cx="59674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Some Reported Solution-</a:t>
            </a:r>
          </a:p>
          <a:p>
            <a:pPr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Uni-Traveling Carrier Photodiode </a:t>
            </a:r>
            <a:r>
              <a:rPr lang="en-US" altLang="zh-TW" sz="2800" b="1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47843" name="Text Box 3"/>
          <p:cNvSpPr txBox="1">
            <a:spLocks noChangeArrowheads="1"/>
          </p:cNvSpPr>
          <p:nvPr/>
        </p:nvSpPr>
        <p:spPr bwMode="auto">
          <a:xfrm>
            <a:off x="1331913" y="5876925"/>
            <a:ext cx="6553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</a:rPr>
              <a:t>* H. Ito, S. Kodama, Y. Muramoto, T. Furuta, T. Nagatsuma, T. Ishibashi, “High-Speed and High-Output InP-InGaAs Unitraveling-Carrier Photodiodes,” </a:t>
            </a:r>
            <a:r>
              <a:rPr lang="en-US" altLang="zh-TW" sz="800" i="1">
                <a:solidFill>
                  <a:schemeClr val="bg1"/>
                </a:solidFill>
              </a:rPr>
              <a:t>IEEE J. of Sel. Topics in Quantum Electronics, </a:t>
            </a:r>
            <a:r>
              <a:rPr lang="en-US" altLang="zh-TW" sz="800">
                <a:solidFill>
                  <a:schemeClr val="bg1"/>
                </a:solidFill>
              </a:rPr>
              <a:t>vol. 10, pp.709-727, Jul./Aug., 2004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088" y="1125538"/>
            <a:ext cx="7850187" cy="2820987"/>
            <a:chOff x="521" y="709"/>
            <a:chExt cx="4945" cy="1777"/>
          </a:xfrm>
        </p:grpSpPr>
        <p:pic>
          <p:nvPicPr>
            <p:cNvPr id="547845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30303"/>
                </a:clrFrom>
                <a:clrTo>
                  <a:srgbClr val="03030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84" y="1217"/>
              <a:ext cx="1588" cy="1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7846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30303"/>
                </a:clrFrom>
                <a:clrTo>
                  <a:srgbClr val="03030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4" y="1117"/>
              <a:ext cx="1814" cy="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47847" name="Text Box 7"/>
            <p:cNvSpPr txBox="1">
              <a:spLocks noChangeArrowheads="1"/>
            </p:cNvSpPr>
            <p:nvPr/>
          </p:nvSpPr>
          <p:spPr bwMode="auto">
            <a:xfrm>
              <a:off x="5103" y="1752"/>
              <a:ext cx="363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600" b="1">
                  <a:solidFill>
                    <a:schemeClr val="bg1"/>
                  </a:solidFill>
                </a:rPr>
                <a:t>CB</a:t>
              </a:r>
            </a:p>
            <a:p>
              <a:pPr algn="l"/>
              <a:endParaRPr lang="en-US" altLang="zh-TW" sz="1600" b="1">
                <a:solidFill>
                  <a:schemeClr val="bg1"/>
                </a:solidFill>
              </a:endParaRPr>
            </a:p>
            <a:p>
              <a:pPr algn="l"/>
              <a:r>
                <a:rPr lang="en-US" altLang="zh-TW" sz="1600" b="1">
                  <a:solidFill>
                    <a:schemeClr val="bg1"/>
                  </a:solidFill>
                </a:rPr>
                <a:t>VB</a:t>
              </a:r>
            </a:p>
          </p:txBody>
        </p:sp>
        <p:sp>
          <p:nvSpPr>
            <p:cNvPr id="547848" name="Text Box 8"/>
            <p:cNvSpPr txBox="1">
              <a:spLocks noChangeArrowheads="1"/>
            </p:cNvSpPr>
            <p:nvPr/>
          </p:nvSpPr>
          <p:spPr bwMode="auto">
            <a:xfrm>
              <a:off x="3198" y="1299"/>
              <a:ext cx="5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Anode</a:t>
              </a:r>
            </a:p>
          </p:txBody>
        </p:sp>
        <p:sp>
          <p:nvSpPr>
            <p:cNvPr id="547849" name="Text Box 9"/>
            <p:cNvSpPr txBox="1">
              <a:spLocks noChangeArrowheads="1"/>
            </p:cNvSpPr>
            <p:nvPr/>
          </p:nvSpPr>
          <p:spPr bwMode="auto">
            <a:xfrm>
              <a:off x="4649" y="1934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Cathode</a:t>
              </a:r>
            </a:p>
          </p:txBody>
        </p:sp>
        <p:sp>
          <p:nvSpPr>
            <p:cNvPr id="547850" name="Text Box 10"/>
            <p:cNvSpPr txBox="1">
              <a:spLocks noChangeArrowheads="1"/>
            </p:cNvSpPr>
            <p:nvPr/>
          </p:nvSpPr>
          <p:spPr bwMode="auto">
            <a:xfrm>
              <a:off x="4059" y="936"/>
              <a:ext cx="113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600" b="1">
                  <a:solidFill>
                    <a:schemeClr val="bg1"/>
                  </a:solidFill>
                </a:rPr>
                <a:t>Absorption layer</a:t>
              </a:r>
            </a:p>
            <a:p>
              <a:pPr algn="l">
                <a:spcBef>
                  <a:spcPct val="0"/>
                </a:spcBef>
              </a:pPr>
              <a:r>
                <a:rPr lang="en-US" altLang="zh-TW" sz="1600" b="1">
                  <a:solidFill>
                    <a:schemeClr val="bg1"/>
                  </a:solidFill>
                </a:rPr>
                <a:t>( intrinsic)</a:t>
              </a:r>
            </a:p>
          </p:txBody>
        </p:sp>
        <p:sp>
          <p:nvSpPr>
            <p:cNvPr id="547851" name="Line 11"/>
            <p:cNvSpPr>
              <a:spLocks noChangeShapeType="1"/>
            </p:cNvSpPr>
            <p:nvPr/>
          </p:nvSpPr>
          <p:spPr bwMode="auto">
            <a:xfrm flipV="1">
              <a:off x="3923" y="1299"/>
              <a:ext cx="182" cy="182"/>
            </a:xfrm>
            <a:prstGeom prst="line">
              <a:avLst/>
            </a:prstGeom>
            <a:noFill/>
            <a:ln w="635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47852" name="Text Box 12"/>
            <p:cNvSpPr txBox="1">
              <a:spLocks noChangeArrowheads="1"/>
            </p:cNvSpPr>
            <p:nvPr/>
          </p:nvSpPr>
          <p:spPr bwMode="auto">
            <a:xfrm>
              <a:off x="3923" y="709"/>
              <a:ext cx="6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Pin PD</a:t>
              </a:r>
            </a:p>
          </p:txBody>
        </p:sp>
        <p:sp>
          <p:nvSpPr>
            <p:cNvPr id="547853" name="Text Box 13"/>
            <p:cNvSpPr txBox="1">
              <a:spLocks noChangeArrowheads="1"/>
            </p:cNvSpPr>
            <p:nvPr/>
          </p:nvSpPr>
          <p:spPr bwMode="auto">
            <a:xfrm>
              <a:off x="2426" y="1752"/>
              <a:ext cx="363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600" b="1">
                  <a:solidFill>
                    <a:schemeClr val="bg1"/>
                  </a:solidFill>
                </a:rPr>
                <a:t>CB</a:t>
              </a:r>
            </a:p>
            <a:p>
              <a:pPr algn="l"/>
              <a:endParaRPr lang="en-US" altLang="zh-TW" sz="1600" b="1">
                <a:solidFill>
                  <a:schemeClr val="bg1"/>
                </a:solidFill>
              </a:endParaRPr>
            </a:p>
            <a:p>
              <a:pPr algn="l"/>
              <a:r>
                <a:rPr lang="en-US" altLang="zh-TW" sz="1600" b="1">
                  <a:solidFill>
                    <a:schemeClr val="bg1"/>
                  </a:solidFill>
                </a:rPr>
                <a:t>VB</a:t>
              </a:r>
            </a:p>
          </p:txBody>
        </p:sp>
        <p:sp>
          <p:nvSpPr>
            <p:cNvPr id="547854" name="Text Box 14"/>
            <p:cNvSpPr txBox="1">
              <a:spLocks noChangeArrowheads="1"/>
            </p:cNvSpPr>
            <p:nvPr/>
          </p:nvSpPr>
          <p:spPr bwMode="auto">
            <a:xfrm>
              <a:off x="521" y="1480"/>
              <a:ext cx="5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Anode</a:t>
              </a:r>
            </a:p>
          </p:txBody>
        </p:sp>
        <p:sp>
          <p:nvSpPr>
            <p:cNvPr id="547855" name="Text Box 15"/>
            <p:cNvSpPr txBox="1">
              <a:spLocks noChangeArrowheads="1"/>
            </p:cNvSpPr>
            <p:nvPr/>
          </p:nvSpPr>
          <p:spPr bwMode="auto">
            <a:xfrm>
              <a:off x="2018" y="197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Cathode</a:t>
              </a:r>
            </a:p>
          </p:txBody>
        </p:sp>
        <p:sp>
          <p:nvSpPr>
            <p:cNvPr id="547856" name="Text Box 16"/>
            <p:cNvSpPr txBox="1">
              <a:spLocks noChangeArrowheads="1"/>
            </p:cNvSpPr>
            <p:nvPr/>
          </p:nvSpPr>
          <p:spPr bwMode="auto">
            <a:xfrm>
              <a:off x="1066" y="845"/>
              <a:ext cx="113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TW" sz="1600" b="1">
                  <a:solidFill>
                    <a:schemeClr val="bg1"/>
                  </a:solidFill>
                </a:rPr>
                <a:t>Absorption layer</a:t>
              </a:r>
            </a:p>
            <a:p>
              <a:pPr algn="l">
                <a:spcBef>
                  <a:spcPct val="0"/>
                </a:spcBef>
              </a:pPr>
              <a:r>
                <a:rPr lang="en-US" altLang="zh-TW" sz="1600" b="1">
                  <a:solidFill>
                    <a:schemeClr val="bg1"/>
                  </a:solidFill>
                </a:rPr>
                <a:t>( P-doping)</a:t>
              </a:r>
            </a:p>
          </p:txBody>
        </p:sp>
        <p:sp>
          <p:nvSpPr>
            <p:cNvPr id="547857" name="Line 17"/>
            <p:cNvSpPr>
              <a:spLocks noChangeShapeType="1"/>
            </p:cNvSpPr>
            <p:nvPr/>
          </p:nvSpPr>
          <p:spPr bwMode="auto">
            <a:xfrm flipV="1">
              <a:off x="1111" y="1162"/>
              <a:ext cx="136" cy="233"/>
            </a:xfrm>
            <a:prstGeom prst="line">
              <a:avLst/>
            </a:prstGeom>
            <a:noFill/>
            <a:ln w="635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47858" name="Text Box 18"/>
            <p:cNvSpPr txBox="1">
              <a:spLocks noChangeArrowheads="1"/>
            </p:cNvSpPr>
            <p:nvPr/>
          </p:nvSpPr>
          <p:spPr bwMode="auto">
            <a:xfrm>
              <a:off x="1156" y="70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rgbClr val="FF9900"/>
                  </a:solidFill>
                </a:rPr>
                <a:t>UTC-PD*</a:t>
              </a:r>
            </a:p>
          </p:txBody>
        </p:sp>
        <p:sp>
          <p:nvSpPr>
            <p:cNvPr id="547859" name="Text Box 19"/>
            <p:cNvSpPr txBox="1">
              <a:spLocks noChangeArrowheads="1"/>
            </p:cNvSpPr>
            <p:nvPr/>
          </p:nvSpPr>
          <p:spPr bwMode="auto">
            <a:xfrm>
              <a:off x="703" y="1978"/>
              <a:ext cx="814" cy="366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</a:rPr>
                <a:t>Diffusion block</a:t>
              </a:r>
            </a:p>
          </p:txBody>
        </p:sp>
        <p:sp>
          <p:nvSpPr>
            <p:cNvPr id="547860" name="Line 20"/>
            <p:cNvSpPr>
              <a:spLocks noChangeShapeType="1"/>
            </p:cNvSpPr>
            <p:nvPr/>
          </p:nvSpPr>
          <p:spPr bwMode="auto">
            <a:xfrm>
              <a:off x="1109" y="1763"/>
              <a:ext cx="0" cy="226"/>
            </a:xfrm>
            <a:prstGeom prst="line">
              <a:avLst/>
            </a:prstGeom>
            <a:noFill/>
            <a:ln w="635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2109" y="1389"/>
              <a:ext cx="2971" cy="271"/>
              <a:chOff x="2064" y="1480"/>
              <a:chExt cx="2971" cy="271"/>
            </a:xfrm>
          </p:grpSpPr>
          <p:graphicFrame>
            <p:nvGraphicFramePr>
              <p:cNvPr id="547862" name="Object 22"/>
              <p:cNvGraphicFramePr>
                <a:graphicFrameLocks noChangeAspect="1"/>
              </p:cNvGraphicFramePr>
              <p:nvPr/>
            </p:nvGraphicFramePr>
            <p:xfrm>
              <a:off x="2064" y="1480"/>
              <a:ext cx="585" cy="271"/>
            </p:xfrm>
            <a:graphic>
              <a:graphicData uri="http://schemas.openxmlformats.org/presentationml/2006/ole">
                <p:oleObj spid="_x0000_s56328" name="PhotoImpact" r:id="rId5" imgW="1307937" imgH="495063" progId="">
                  <p:embed/>
                </p:oleObj>
              </a:graphicData>
            </a:graphic>
          </p:graphicFrame>
          <p:graphicFrame>
            <p:nvGraphicFramePr>
              <p:cNvPr id="547863" name="Object 23"/>
              <p:cNvGraphicFramePr>
                <a:graphicFrameLocks noChangeAspect="1"/>
              </p:cNvGraphicFramePr>
              <p:nvPr/>
            </p:nvGraphicFramePr>
            <p:xfrm>
              <a:off x="4450" y="1480"/>
              <a:ext cx="585" cy="263"/>
            </p:xfrm>
            <a:graphic>
              <a:graphicData uri="http://schemas.openxmlformats.org/presentationml/2006/ole">
                <p:oleObj spid="_x0000_s56329" name="PhotoImpact" r:id="rId6" imgW="1307937" imgH="495063" progId="">
                  <p:embed/>
                </p:oleObj>
              </a:graphicData>
            </a:graphic>
          </p:graphicFrame>
        </p:grpSp>
        <p:sp>
          <p:nvSpPr>
            <p:cNvPr id="547864" name="Line 24"/>
            <p:cNvSpPr>
              <a:spLocks noChangeShapeType="1"/>
            </p:cNvSpPr>
            <p:nvPr/>
          </p:nvSpPr>
          <p:spPr bwMode="auto">
            <a:xfrm flipV="1">
              <a:off x="4014" y="2342"/>
              <a:ext cx="136" cy="91"/>
            </a:xfrm>
            <a:prstGeom prst="line">
              <a:avLst/>
            </a:prstGeom>
            <a:noFill/>
            <a:ln w="635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7865" name="Text Box 25"/>
            <p:cNvSpPr txBox="1">
              <a:spLocks noChangeArrowheads="1"/>
            </p:cNvSpPr>
            <p:nvPr/>
          </p:nvSpPr>
          <p:spPr bwMode="auto">
            <a:xfrm>
              <a:off x="2835" y="2251"/>
              <a:ext cx="1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1800" b="1">
                  <a:solidFill>
                    <a:schemeClr val="bg1"/>
                  </a:solidFill>
                </a:rPr>
                <a:t>Charge Storage</a:t>
              </a:r>
            </a:p>
          </p:txBody>
        </p:sp>
        <p:sp>
          <p:nvSpPr>
            <p:cNvPr id="547866" name="AutoShape 26"/>
            <p:cNvSpPr>
              <a:spLocks noChangeArrowheads="1"/>
            </p:cNvSpPr>
            <p:nvPr/>
          </p:nvSpPr>
          <p:spPr bwMode="auto">
            <a:xfrm rot="16200000">
              <a:off x="4036" y="1821"/>
              <a:ext cx="318" cy="272"/>
            </a:xfrm>
            <a:prstGeom prst="notchedRightArrow">
              <a:avLst>
                <a:gd name="adj1" fmla="val 50000"/>
                <a:gd name="adj2" fmla="val 29228"/>
              </a:avLst>
            </a:prstGeom>
            <a:solidFill>
              <a:srgbClr val="99CC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47867" name="AutoShape 27"/>
            <p:cNvSpPr>
              <a:spLocks noChangeArrowheads="1"/>
            </p:cNvSpPr>
            <p:nvPr/>
          </p:nvSpPr>
          <p:spPr bwMode="auto">
            <a:xfrm rot="16200000">
              <a:off x="1133" y="1457"/>
              <a:ext cx="318" cy="272"/>
            </a:xfrm>
            <a:prstGeom prst="notchedRightArrow">
              <a:avLst>
                <a:gd name="adj1" fmla="val 50000"/>
                <a:gd name="adj2" fmla="val 29228"/>
              </a:avLst>
            </a:prstGeom>
            <a:solidFill>
              <a:srgbClr val="99CC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547868" name="Text Box 28"/>
          <p:cNvSpPr txBox="1">
            <a:spLocks noChangeArrowheads="1"/>
          </p:cNvSpPr>
          <p:nvPr/>
        </p:nvSpPr>
        <p:spPr bwMode="auto">
          <a:xfrm>
            <a:off x="684213" y="4095750"/>
            <a:ext cx="360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zh-TW" sz="2000" b="1">
                <a:solidFill>
                  <a:srgbClr val="FF9933"/>
                </a:solidFill>
              </a:rPr>
              <a:t>Electron Dominated Space-Charge Screening Effect !!  </a:t>
            </a:r>
          </a:p>
        </p:txBody>
      </p:sp>
      <p:sp>
        <p:nvSpPr>
          <p:cNvPr id="547869" name="Text Box 29"/>
          <p:cNvSpPr txBox="1">
            <a:spLocks noChangeArrowheads="1"/>
          </p:cNvSpPr>
          <p:nvPr/>
        </p:nvSpPr>
        <p:spPr bwMode="auto">
          <a:xfrm>
            <a:off x="5003800" y="4076700"/>
            <a:ext cx="5013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zh-TW" sz="2000" b="1">
                <a:solidFill>
                  <a:srgbClr val="FF9933"/>
                </a:solidFill>
              </a:rPr>
              <a:t>Hole Dominated Space-Charge Screening Effect !! </a:t>
            </a:r>
          </a:p>
        </p:txBody>
      </p:sp>
      <p:sp>
        <p:nvSpPr>
          <p:cNvPr id="547870" name="Text Box 30"/>
          <p:cNvSpPr txBox="1">
            <a:spLocks noChangeArrowheads="1"/>
          </p:cNvSpPr>
          <p:nvPr/>
        </p:nvSpPr>
        <p:spPr bwMode="auto">
          <a:xfrm>
            <a:off x="2771775" y="4724400"/>
            <a:ext cx="4033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J</a:t>
            </a:r>
            <a:r>
              <a:rPr lang="en-US" altLang="zh-TW" sz="2400" b="1" i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max </a:t>
            </a:r>
            <a:r>
              <a:rPr lang="en-US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≈ (V</a:t>
            </a:r>
            <a:r>
              <a:rPr lang="en-US" altLang="zh-TW" sz="2400" b="1" i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bias</a:t>
            </a:r>
            <a:r>
              <a:rPr lang="en-US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+</a:t>
            </a:r>
            <a:r>
              <a:rPr lang="en-US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)</a:t>
            </a:r>
            <a:r>
              <a:rPr lang="el-GR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εV</a:t>
            </a:r>
            <a:r>
              <a:rPr lang="en-US" altLang="zh-TW" sz="2400" b="1" i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carriers</a:t>
            </a:r>
            <a:r>
              <a:rPr lang="el-GR" altLang="zh-TW" sz="2400" b="1" i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l-GR" altLang="zh-TW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/ D</a:t>
            </a:r>
            <a:r>
              <a:rPr lang="el-GR" altLang="zh-TW" sz="2400" b="1" i="1" baseline="30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2</a:t>
            </a:r>
            <a:endParaRPr lang="el-GR" altLang="zh-TW" sz="2400" b="1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755650" y="5229225"/>
            <a:ext cx="8089900" cy="519113"/>
            <a:chOff x="521" y="3475"/>
            <a:chExt cx="5096" cy="327"/>
          </a:xfrm>
        </p:grpSpPr>
        <p:sp>
          <p:nvSpPr>
            <p:cNvPr id="547872" name="Text Box 32"/>
            <p:cNvSpPr txBox="1">
              <a:spLocks noChangeArrowheads="1"/>
            </p:cNvSpPr>
            <p:nvPr/>
          </p:nvSpPr>
          <p:spPr bwMode="auto">
            <a:xfrm>
              <a:off x="521" y="3475"/>
              <a:ext cx="190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2800" b="1" i="1" u="sng">
                  <a:solidFill>
                    <a:srgbClr val="FF3300"/>
                  </a:solidFill>
                </a:rPr>
                <a:t>V</a:t>
              </a:r>
              <a:r>
                <a:rPr lang="en-US" altLang="zh-TW" sz="2800" b="1" i="1" u="sng" baseline="-25000">
                  <a:solidFill>
                    <a:srgbClr val="FF3300"/>
                  </a:solidFill>
                </a:rPr>
                <a:t>hole</a:t>
              </a:r>
              <a:r>
                <a:rPr lang="en-US" altLang="zh-TW" sz="2800" b="1" i="1" u="sng">
                  <a:solidFill>
                    <a:srgbClr val="FF3300"/>
                  </a:solidFill>
                </a:rPr>
                <a:t>  &lt;&lt;  V</a:t>
              </a:r>
              <a:r>
                <a:rPr lang="en-US" altLang="zh-TW" sz="2800" b="1" i="1" u="sng" baseline="-25000">
                  <a:solidFill>
                    <a:srgbClr val="FF3300"/>
                  </a:solidFill>
                </a:rPr>
                <a:t>electron</a:t>
              </a:r>
              <a:endParaRPr lang="en-US" altLang="zh-TW" sz="2800" b="1" i="1" u="sng">
                <a:solidFill>
                  <a:srgbClr val="FF3300"/>
                </a:solidFill>
              </a:endParaRPr>
            </a:p>
          </p:txBody>
        </p:sp>
        <p:sp>
          <p:nvSpPr>
            <p:cNvPr id="547873" name="AutoShape 33"/>
            <p:cNvSpPr>
              <a:spLocks noChangeArrowheads="1"/>
            </p:cNvSpPr>
            <p:nvPr/>
          </p:nvSpPr>
          <p:spPr bwMode="auto">
            <a:xfrm>
              <a:off x="2336" y="3521"/>
              <a:ext cx="664" cy="272"/>
            </a:xfrm>
            <a:prstGeom prst="rightArrow">
              <a:avLst>
                <a:gd name="adj1" fmla="val 50000"/>
                <a:gd name="adj2" fmla="val 61029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47874" name="Text Box 34"/>
            <p:cNvSpPr txBox="1">
              <a:spLocks noChangeArrowheads="1"/>
            </p:cNvSpPr>
            <p:nvPr/>
          </p:nvSpPr>
          <p:spPr bwMode="auto">
            <a:xfrm>
              <a:off x="3016" y="3475"/>
              <a:ext cx="260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altLang="zh-TW" sz="2800" b="1" i="1" u="sng">
                  <a:solidFill>
                    <a:srgbClr val="FF3300"/>
                  </a:solidFill>
                </a:rPr>
                <a:t>J</a:t>
              </a:r>
              <a:r>
                <a:rPr lang="en-US" altLang="zh-TW" sz="2800" b="1" i="1" u="sng" baseline="-25000">
                  <a:solidFill>
                    <a:srgbClr val="FF3300"/>
                  </a:solidFill>
                </a:rPr>
                <a:t>max UTC</a:t>
              </a:r>
              <a:r>
                <a:rPr lang="en-US" altLang="zh-TW" sz="2800" b="1" i="1" u="sng">
                  <a:solidFill>
                    <a:srgbClr val="FF3300"/>
                  </a:solidFill>
                </a:rPr>
                <a:t>  &gt;&gt;  J</a:t>
              </a:r>
              <a:r>
                <a:rPr lang="en-US" altLang="zh-TW" sz="2800" b="1" i="1" u="sng" baseline="-25000">
                  <a:solidFill>
                    <a:srgbClr val="FF3300"/>
                  </a:solidFill>
                </a:rPr>
                <a:t>max pin</a:t>
              </a:r>
              <a:endParaRPr lang="en-US" altLang="zh-TW" sz="2800" b="1" i="1" u="sng">
                <a:solidFill>
                  <a:srgbClr val="FF33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Object Image Measurement</a:t>
            </a:r>
          </a:p>
        </p:txBody>
      </p:sp>
      <p:pic>
        <p:nvPicPr>
          <p:cNvPr id="39940" name="圖片 1" descr="2012-08-13 19.16.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30313"/>
            <a:ext cx="8965326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2332160" y="1301919"/>
            <a:ext cx="2611774" cy="31070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9942" name="文字方塊 3"/>
          <p:cNvSpPr txBox="1">
            <a:spLocks noChangeArrowheads="1"/>
          </p:cNvSpPr>
          <p:nvPr/>
        </p:nvSpPr>
        <p:spPr bwMode="auto">
          <a:xfrm>
            <a:off x="2100245" y="4479046"/>
            <a:ext cx="3074048" cy="45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Millimeter Wave Lens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107950" y="1866984"/>
            <a:ext cx="1164247" cy="7487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9944" name="文字方塊 5"/>
          <p:cNvSpPr txBox="1">
            <a:spLocks noChangeArrowheads="1"/>
          </p:cNvSpPr>
          <p:nvPr/>
        </p:nvSpPr>
        <p:spPr bwMode="auto">
          <a:xfrm>
            <a:off x="107950" y="2572147"/>
            <a:ext cx="1369703" cy="118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Object Under Test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6234256" y="3341133"/>
            <a:ext cx="565002" cy="42652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9946" name="文字方塊 7"/>
          <p:cNvSpPr txBox="1">
            <a:spLocks noChangeArrowheads="1"/>
          </p:cNvSpPr>
          <p:nvPr/>
        </p:nvSpPr>
        <p:spPr bwMode="auto">
          <a:xfrm>
            <a:off x="5501154" y="2534788"/>
            <a:ext cx="2031207" cy="82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Receiving Horn Antenna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6842840" y="3772326"/>
            <a:ext cx="731546" cy="47322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9948" name="文字方塊 9"/>
          <p:cNvSpPr txBox="1">
            <a:spLocks noChangeArrowheads="1"/>
          </p:cNvSpPr>
          <p:nvPr/>
        </p:nvSpPr>
        <p:spPr bwMode="auto">
          <a:xfrm>
            <a:off x="5807780" y="4245548"/>
            <a:ext cx="1982956" cy="82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Transmitting Horn Antenna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7790736" y="4932032"/>
            <a:ext cx="471614" cy="46543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39950" name="文字方塊 11"/>
          <p:cNvSpPr txBox="1">
            <a:spLocks noChangeArrowheads="1"/>
          </p:cNvSpPr>
          <p:nvPr/>
        </p:nvSpPr>
        <p:spPr bwMode="auto">
          <a:xfrm>
            <a:off x="6864631" y="5358555"/>
            <a:ext cx="2244444" cy="82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3200">
                <a:solidFill>
                  <a:srgbClr val="F2FE08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Photonic Short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zh-TW" sz="2400" dirty="0">
                <a:solidFill>
                  <a:srgbClr val="FF0000"/>
                </a:solidFill>
                <a:latin typeface="Calibri" pitchFamily="34" charset="0"/>
              </a:rPr>
              <a:t>Pulse Generator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942" grpId="0"/>
      <p:bldP spid="5" grpId="0" animBg="1"/>
      <p:bldP spid="39944" grpId="0"/>
      <p:bldP spid="7" grpId="0" animBg="1"/>
      <p:bldP spid="39946" grpId="0"/>
      <p:bldP spid="9" grpId="0" animBg="1"/>
      <p:bldP spid="39948" grpId="0"/>
      <p:bldP spid="11" grpId="0" animBg="1"/>
      <p:bldP spid="3995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Object Image Measurement</a:t>
            </a:r>
          </a:p>
        </p:txBody>
      </p:sp>
      <p:pic>
        <p:nvPicPr>
          <p:cNvPr id="41988" name="圖片 1" descr="2012-08-14+12.56.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4084837" cy="244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圖片 2" descr="2012-08-14+12.54.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78" y="980728"/>
            <a:ext cx="4086035" cy="244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圖片 3" descr="batman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7742237" cy="35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>
                <a:solidFill>
                  <a:schemeClr val="bg1"/>
                </a:solidFill>
                <a:latin typeface="Times New Roman" pitchFamily="18" charset="0"/>
              </a:rPr>
              <a:t>Object Image Measurement</a:t>
            </a:r>
          </a:p>
        </p:txBody>
      </p:sp>
      <p:pic>
        <p:nvPicPr>
          <p:cNvPr id="43011" name="內容版面配置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09" t="23555" r="46104" b="19096"/>
          <a:stretch>
            <a:fillRect/>
          </a:stretch>
        </p:blipFill>
        <p:spPr bwMode="auto">
          <a:xfrm>
            <a:off x="179512" y="1773238"/>
            <a:ext cx="4427538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41438"/>
            <a:ext cx="377983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44900"/>
            <a:ext cx="37719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 rot="29956">
            <a:off x="1979756" y="2772255"/>
            <a:ext cx="2016412" cy="2000685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0"/>
              </a:spcBef>
              <a:defRPr/>
            </a:pPr>
            <a:endParaRPr lang="zh-TW" altLang="en-US" sz="180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19" t="3596" r="18124" b="3255"/>
          <a:stretch>
            <a:fillRect/>
          </a:stretch>
        </p:blipFill>
        <p:spPr bwMode="auto">
          <a:xfrm>
            <a:off x="4499992" y="2134145"/>
            <a:ext cx="44640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4"/>
          <p:cNvSpPr>
            <a:spLocks noChangeArrowheads="1"/>
          </p:cNvSpPr>
          <p:nvPr/>
        </p:nvSpPr>
        <p:spPr bwMode="auto">
          <a:xfrm>
            <a:off x="323850" y="419100"/>
            <a:ext cx="867568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US" altLang="zh-TW" b="1" i="1" dirty="0" smtClean="0">
                <a:solidFill>
                  <a:schemeClr val="bg1"/>
                </a:solidFill>
                <a:latin typeface="Times New Roman" pitchFamily="18" charset="0"/>
              </a:rPr>
              <a:t>Benchmark of MMW Radar Imaging</a:t>
            </a:r>
            <a:endParaRPr lang="en-US" altLang="zh-TW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 rot="29956">
            <a:off x="1979756" y="2772255"/>
            <a:ext cx="2016412" cy="2000685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0"/>
              </a:spcBef>
              <a:defRPr/>
            </a:pPr>
            <a:endParaRPr lang="zh-TW" altLang="en-US" sz="1800"/>
          </a:p>
        </p:txBody>
      </p:sp>
      <p:sp>
        <p:nvSpPr>
          <p:cNvPr id="1566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68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Table.1. Comparisons of Different MMW Radar Systems</a:t>
            </a:r>
            <a:endParaRPr kumimoji="1" lang="en-US" altLang="zh-TW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968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8886859" cy="30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395536" y="3933056"/>
            <a:ext cx="8208912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TW" sz="1000" dirty="0" smtClean="0"/>
              <a:t>[2] K. B. Widener, and J. B. Mead, “W-band ARM Cloud Radar-Specifications and Design” </a:t>
            </a:r>
            <a:r>
              <a:rPr lang="en-US" altLang="zh-TW" sz="1000" i="1" dirty="0" smtClean="0"/>
              <a:t>Fourteenth ARM Sci. Team Meeting Proc.,</a:t>
            </a:r>
            <a:r>
              <a:rPr lang="en-US" altLang="zh-TW" sz="1000" dirty="0" smtClean="0"/>
              <a:t> </a:t>
            </a:r>
            <a:r>
              <a:rPr lang="en-US" altLang="zh-TW" sz="1000" i="1" dirty="0" smtClean="0"/>
              <a:t>Albuquerque, </a:t>
            </a:r>
            <a:r>
              <a:rPr lang="en-US" altLang="zh-TW" sz="1000" dirty="0" smtClean="0"/>
              <a:t>New Mexico, USA, March, 2004.  </a:t>
            </a:r>
            <a:endParaRPr lang="zh-TW" altLang="zh-TW" sz="1000" dirty="0" smtClean="0"/>
          </a:p>
          <a:p>
            <a:pPr lvl="0" algn="just"/>
            <a:r>
              <a:rPr lang="en-US" altLang="zh-TW" sz="1000" dirty="0" smtClean="0"/>
              <a:t>[3] P.-S Tsai, and S. Frasier, “The UMass Mobile W-band Radar: System Overview and Sample Observations” </a:t>
            </a:r>
            <a:r>
              <a:rPr lang="en-US" altLang="zh-TW" sz="1000" i="1" dirty="0" smtClean="0"/>
              <a:t>24</a:t>
            </a:r>
            <a:r>
              <a:rPr lang="en-US" altLang="zh-TW" sz="1000" i="1" baseline="30000" dirty="0" smtClean="0"/>
              <a:t>th</a:t>
            </a:r>
            <a:r>
              <a:rPr lang="en-US" altLang="zh-TW" sz="1000" i="1" dirty="0" smtClean="0"/>
              <a:t> Conference on Severe Local Storms,</a:t>
            </a:r>
            <a:r>
              <a:rPr lang="en-US" altLang="zh-TW" sz="1000" dirty="0" smtClean="0"/>
              <a:t> </a:t>
            </a:r>
            <a:r>
              <a:rPr lang="en-US" altLang="zh-TW" sz="1000" i="1" dirty="0" smtClean="0"/>
              <a:t>Savannah,</a:t>
            </a:r>
            <a:r>
              <a:rPr lang="en-US" altLang="zh-TW" sz="1000" dirty="0" smtClean="0"/>
              <a:t> Georgia, USA, June, 2008, P13.5</a:t>
            </a:r>
            <a:endParaRPr lang="zh-TW" altLang="zh-TW" sz="1000" dirty="0" smtClean="0"/>
          </a:p>
          <a:p>
            <a:pPr lvl="0" algn="just"/>
            <a:r>
              <a:rPr lang="en-US" altLang="zh-TW" sz="1000" dirty="0" smtClean="0"/>
              <a:t>[4] R. W. McMillan, C. W. </a:t>
            </a:r>
            <a:r>
              <a:rPr lang="en-US" altLang="zh-TW" sz="1000" dirty="0" err="1" smtClean="0"/>
              <a:t>Trussell</a:t>
            </a:r>
            <a:r>
              <a:rPr lang="en-US" altLang="zh-TW" sz="1000" dirty="0" smtClean="0"/>
              <a:t>, Jr. R. A. </a:t>
            </a:r>
            <a:r>
              <a:rPr lang="en-US" altLang="zh-TW" sz="1000" dirty="0" err="1" smtClean="0"/>
              <a:t>Bohlander</a:t>
            </a:r>
            <a:r>
              <a:rPr lang="en-US" altLang="zh-TW" sz="1000" dirty="0" smtClean="0"/>
              <a:t>, J. C. Butterworth, and R. E. Forsythe, “An Experimental 225 GHz Pulsed Coherent Radar”, </a:t>
            </a:r>
            <a:r>
              <a:rPr lang="en-US" altLang="zh-TW" sz="1000" i="1" dirty="0" smtClean="0"/>
              <a:t>IEEE Trans. on Microwave Theory Tech., </a:t>
            </a:r>
            <a:r>
              <a:rPr lang="en-US" altLang="zh-TW" sz="1000" dirty="0" smtClean="0"/>
              <a:t>vol. 39, pp. 555-562, March, 1991.</a:t>
            </a:r>
          </a:p>
          <a:p>
            <a:pPr lvl="0" algn="just"/>
            <a:r>
              <a:rPr lang="en-US" altLang="zh-TW" sz="1000" dirty="0" smtClean="0"/>
              <a:t>[10] A. Y. </a:t>
            </a:r>
            <a:r>
              <a:rPr lang="en-US" altLang="zh-TW" sz="1000" dirty="0" err="1" smtClean="0"/>
              <a:t>Nashashibi</a:t>
            </a:r>
            <a:r>
              <a:rPr lang="en-US" altLang="zh-TW" sz="1000" dirty="0" smtClean="0"/>
              <a:t>, K. </a:t>
            </a:r>
            <a:r>
              <a:rPr lang="en-US" altLang="zh-TW" sz="1000" dirty="0" err="1" smtClean="0"/>
              <a:t>Sarabandi</a:t>
            </a:r>
            <a:r>
              <a:rPr lang="en-US" altLang="zh-TW" sz="1000" dirty="0" smtClean="0"/>
              <a:t>, P. </a:t>
            </a:r>
            <a:r>
              <a:rPr lang="en-US" altLang="zh-TW" sz="1000" dirty="0" err="1" smtClean="0"/>
              <a:t>Frantzis</a:t>
            </a:r>
            <a:r>
              <a:rPr lang="en-US" altLang="zh-TW" sz="1000" dirty="0" smtClean="0"/>
              <a:t>, R. D. De </a:t>
            </a:r>
            <a:r>
              <a:rPr lang="en-US" altLang="zh-TW" sz="1000" dirty="0" err="1" smtClean="0"/>
              <a:t>Roo</a:t>
            </a:r>
            <a:r>
              <a:rPr lang="en-US" altLang="zh-TW" sz="1000" dirty="0" smtClean="0"/>
              <a:t>, and F. T. </a:t>
            </a:r>
            <a:r>
              <a:rPr lang="en-US" altLang="zh-TW" sz="1000" dirty="0" err="1" smtClean="0"/>
              <a:t>Ulaby</a:t>
            </a:r>
            <a:r>
              <a:rPr lang="en-US" altLang="zh-TW" sz="1000" dirty="0" smtClean="0"/>
              <a:t>, “An Ultrafast Wide-Band Millimeter wave (MMW) </a:t>
            </a:r>
            <a:r>
              <a:rPr lang="en-US" altLang="zh-TW" sz="1000" dirty="0" err="1" smtClean="0"/>
              <a:t>Polarimetric</a:t>
            </a:r>
            <a:r>
              <a:rPr lang="en-US" altLang="zh-TW" sz="1000" dirty="0" smtClean="0"/>
              <a:t> Radar for Remote Sensing Applications”, </a:t>
            </a:r>
            <a:r>
              <a:rPr lang="en-US" altLang="zh-TW" sz="1000" i="1" dirty="0" smtClean="0"/>
              <a:t>IEEE Trans. on </a:t>
            </a:r>
            <a:r>
              <a:rPr lang="en-US" altLang="zh-TW" sz="1000" i="1" dirty="0" err="1" smtClean="0"/>
              <a:t>Geoscience</a:t>
            </a:r>
            <a:r>
              <a:rPr lang="en-US" altLang="zh-TW" sz="1000" i="1" dirty="0" smtClean="0"/>
              <a:t> and Remote Sensing</a:t>
            </a:r>
            <a:r>
              <a:rPr lang="en-US" altLang="zh-TW" sz="1000" dirty="0" smtClean="0"/>
              <a:t>, vol. 40, pp. 1777-1786, Aug., 2002.</a:t>
            </a:r>
          </a:p>
          <a:p>
            <a:pPr lvl="0" algn="just"/>
            <a:r>
              <a:rPr lang="en-US" altLang="zh-TW" sz="1000" dirty="0" smtClean="0"/>
              <a:t>[11] H. Essen, H.-H. Fuchs, M. </a:t>
            </a:r>
            <a:r>
              <a:rPr lang="en-US" altLang="zh-TW" sz="1000" dirty="0" err="1" smtClean="0"/>
              <a:t>Hagelen</a:t>
            </a:r>
            <a:r>
              <a:rPr lang="en-US" altLang="zh-TW" sz="1000" dirty="0" smtClean="0"/>
              <a:t>, S. </a:t>
            </a:r>
            <a:r>
              <a:rPr lang="en-US" altLang="zh-TW" sz="1000" dirty="0" err="1" smtClean="0"/>
              <a:t>Stanko</a:t>
            </a:r>
            <a:r>
              <a:rPr lang="en-US" altLang="zh-TW" sz="1000" dirty="0" smtClean="0"/>
              <a:t>, D. </a:t>
            </a:r>
            <a:r>
              <a:rPr lang="en-US" altLang="zh-TW" sz="1000" dirty="0" err="1" smtClean="0"/>
              <a:t>Notel</a:t>
            </a:r>
            <a:r>
              <a:rPr lang="en-US" altLang="zh-TW" sz="1000" dirty="0" smtClean="0"/>
              <a:t>, S. </a:t>
            </a:r>
            <a:r>
              <a:rPr lang="en-US" altLang="zh-TW" sz="1000" dirty="0" err="1" smtClean="0"/>
              <a:t>Erukulla</a:t>
            </a:r>
            <a:r>
              <a:rPr lang="en-US" altLang="zh-TW" sz="1000" dirty="0" smtClean="0"/>
              <a:t>, H. Huck, M. </a:t>
            </a:r>
            <a:r>
              <a:rPr lang="en-US" altLang="zh-TW" sz="1000" dirty="0" err="1" smtClean="0"/>
              <a:t>Schlechtweg</a:t>
            </a:r>
            <a:r>
              <a:rPr lang="en-US" altLang="zh-TW" sz="1000" dirty="0" smtClean="0"/>
              <a:t>, A. </a:t>
            </a:r>
            <a:r>
              <a:rPr lang="en-US" altLang="zh-TW" sz="1000" dirty="0" err="1" smtClean="0"/>
              <a:t>Tessmann</a:t>
            </a:r>
            <a:r>
              <a:rPr lang="en-US" altLang="zh-TW" sz="1000" dirty="0" smtClean="0"/>
              <a:t>, “Concealed Weapon Detection with Active and Passive </a:t>
            </a:r>
            <a:r>
              <a:rPr lang="en-US" altLang="zh-TW" sz="1000" dirty="0" err="1" smtClean="0"/>
              <a:t>Millimeterwave</a:t>
            </a:r>
            <a:r>
              <a:rPr lang="en-US" altLang="zh-TW" sz="1000" dirty="0" smtClean="0"/>
              <a:t> Sensors, Two Approaches” </a:t>
            </a:r>
            <a:r>
              <a:rPr lang="en-US" altLang="zh-TW" sz="1000" i="1" dirty="0" smtClean="0"/>
              <a:t>German Microwave Conference</a:t>
            </a:r>
            <a:r>
              <a:rPr lang="en-US" altLang="zh-TW" sz="1000" dirty="0" smtClean="0"/>
              <a:t>, </a:t>
            </a:r>
            <a:r>
              <a:rPr lang="en-US" altLang="zh-TW" sz="1000" i="1" dirty="0" smtClean="0"/>
              <a:t>Karlsruhe</a:t>
            </a:r>
            <a:r>
              <a:rPr lang="en-US" altLang="zh-TW" sz="1000" dirty="0" smtClean="0"/>
              <a:t>, Germany, March, 2006</a:t>
            </a:r>
            <a:r>
              <a:rPr lang="en-US" altLang="zh-TW" sz="1000" i="1" dirty="0" smtClean="0"/>
              <a:t>.</a:t>
            </a:r>
            <a:r>
              <a:rPr lang="en-US" altLang="zh-TW" sz="1000" dirty="0" smtClean="0"/>
              <a:t> </a:t>
            </a:r>
          </a:p>
          <a:p>
            <a:pPr lvl="0" algn="just"/>
            <a:r>
              <a:rPr lang="en-US" altLang="zh-TW" sz="1000" dirty="0" smtClean="0"/>
              <a:t>[12] H. Essen, S. </a:t>
            </a:r>
            <a:r>
              <a:rPr lang="en-US" altLang="zh-TW" sz="1000" dirty="0" err="1" smtClean="0"/>
              <a:t>Stanko</a:t>
            </a:r>
            <a:r>
              <a:rPr lang="en-US" altLang="zh-TW" sz="1000" dirty="0" smtClean="0"/>
              <a:t>, R. </a:t>
            </a:r>
            <a:r>
              <a:rPr lang="en-US" altLang="zh-TW" sz="1000" dirty="0" err="1" smtClean="0"/>
              <a:t>Sommer</a:t>
            </a:r>
            <a:r>
              <a:rPr lang="en-US" altLang="zh-TW" sz="1000" dirty="0" smtClean="0"/>
              <a:t>, W. Johannes, A. </a:t>
            </a:r>
            <a:r>
              <a:rPr lang="en-US" altLang="zh-TW" sz="1000" dirty="0" err="1" smtClean="0"/>
              <a:t>Wahlen</a:t>
            </a:r>
            <a:r>
              <a:rPr lang="en-US" altLang="zh-TW" sz="1000" dirty="0" smtClean="0"/>
              <a:t>, J. </a:t>
            </a:r>
            <a:r>
              <a:rPr lang="en-US" altLang="zh-TW" sz="1000" dirty="0" err="1" smtClean="0"/>
              <a:t>Wilcke</a:t>
            </a:r>
            <a:r>
              <a:rPr lang="en-US" altLang="zh-TW" sz="1000" dirty="0" smtClean="0"/>
              <a:t>, and S. </a:t>
            </a:r>
            <a:r>
              <a:rPr lang="en-US" altLang="zh-TW" sz="1000" dirty="0" err="1" smtClean="0"/>
              <a:t>Hantscher</a:t>
            </a:r>
            <a:r>
              <a:rPr lang="en-US" altLang="zh-TW" sz="1000" dirty="0" smtClean="0"/>
              <a:t>, “Millimeter Wave SAR for UAV Operation” </a:t>
            </a:r>
            <a:r>
              <a:rPr lang="en-US" altLang="zh-TW" sz="1000" i="1" dirty="0" smtClean="0"/>
              <a:t>Proc. Asian-Pacific Microwave Conference</a:t>
            </a:r>
            <a:r>
              <a:rPr lang="en-US" altLang="zh-TW" sz="1000" dirty="0" smtClean="0"/>
              <a:t> </a:t>
            </a:r>
            <a:r>
              <a:rPr lang="en-US" altLang="zh-TW" sz="1000" i="1" dirty="0" smtClean="0"/>
              <a:t>2011, Melbourne,</a:t>
            </a:r>
            <a:r>
              <a:rPr lang="en-US" altLang="zh-TW" sz="1000" dirty="0" smtClean="0"/>
              <a:t> Australia,</a:t>
            </a:r>
            <a:r>
              <a:rPr lang="en-US" altLang="zh-TW" sz="1000" i="1" dirty="0" smtClean="0"/>
              <a:t> </a:t>
            </a:r>
            <a:r>
              <a:rPr lang="en-US" altLang="zh-TW" sz="1000" dirty="0" smtClean="0"/>
              <a:t>Dec., 2011, pp. 963-966. </a:t>
            </a:r>
            <a:endParaRPr lang="zh-TW" altLang="zh-TW" sz="1000" dirty="0" smtClean="0"/>
          </a:p>
          <a:p>
            <a:pPr lvl="0" algn="just"/>
            <a:endParaRPr lang="zh-TW" altLang="zh-TW" sz="1200" dirty="0" smtClean="0"/>
          </a:p>
          <a:p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59632" y="2348880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i="1" u="sng" dirty="0" smtClean="0">
                <a:solidFill>
                  <a:srgbClr val="FF0000"/>
                </a:solidFill>
              </a:rPr>
              <a:t>2st Application: Photonic MMW Wireless Communication System</a:t>
            </a:r>
            <a:endParaRPr lang="zh-TW" altLang="en-US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5183188" y="3732213"/>
            <a:ext cx="2663825" cy="1944687"/>
            <a:chOff x="3742" y="1298"/>
            <a:chExt cx="1678" cy="1225"/>
          </a:xfrm>
        </p:grpSpPr>
        <p:sp>
          <p:nvSpPr>
            <p:cNvPr id="16456" name="Freeform 56"/>
            <p:cNvSpPr>
              <a:spLocks/>
            </p:cNvSpPr>
            <p:nvPr/>
          </p:nvSpPr>
          <p:spPr bwMode="auto">
            <a:xfrm>
              <a:off x="3787" y="1615"/>
              <a:ext cx="1316" cy="666"/>
            </a:xfrm>
            <a:custGeom>
              <a:avLst/>
              <a:gdLst>
                <a:gd name="T0" fmla="*/ 0 w 1316"/>
                <a:gd name="T1" fmla="*/ 91 h 666"/>
                <a:gd name="T2" fmla="*/ 363 w 1316"/>
                <a:gd name="T3" fmla="*/ 91 h 666"/>
                <a:gd name="T4" fmla="*/ 590 w 1316"/>
                <a:gd name="T5" fmla="*/ 545 h 666"/>
                <a:gd name="T6" fmla="*/ 998 w 1316"/>
                <a:gd name="T7" fmla="*/ 590 h 666"/>
                <a:gd name="T8" fmla="*/ 1134 w 1316"/>
                <a:gd name="T9" fmla="*/ 91 h 666"/>
                <a:gd name="T10" fmla="*/ 1316 w 1316"/>
                <a:gd name="T11" fmla="*/ 46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6"/>
                <a:gd name="T19" fmla="*/ 0 h 666"/>
                <a:gd name="T20" fmla="*/ 1316 w 1316"/>
                <a:gd name="T21" fmla="*/ 666 h 6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6" h="666">
                  <a:moveTo>
                    <a:pt x="0" y="91"/>
                  </a:moveTo>
                  <a:cubicBezTo>
                    <a:pt x="132" y="53"/>
                    <a:pt x="265" y="15"/>
                    <a:pt x="363" y="91"/>
                  </a:cubicBezTo>
                  <a:cubicBezTo>
                    <a:pt x="461" y="167"/>
                    <a:pt x="484" y="462"/>
                    <a:pt x="590" y="545"/>
                  </a:cubicBezTo>
                  <a:cubicBezTo>
                    <a:pt x="696" y="628"/>
                    <a:pt x="907" y="666"/>
                    <a:pt x="998" y="590"/>
                  </a:cubicBezTo>
                  <a:cubicBezTo>
                    <a:pt x="1089" y="514"/>
                    <a:pt x="1081" y="182"/>
                    <a:pt x="1134" y="91"/>
                  </a:cubicBezTo>
                  <a:cubicBezTo>
                    <a:pt x="1187" y="0"/>
                    <a:pt x="1251" y="23"/>
                    <a:pt x="1316" y="4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7" name="Freeform 57"/>
            <p:cNvSpPr>
              <a:spLocks/>
            </p:cNvSpPr>
            <p:nvPr/>
          </p:nvSpPr>
          <p:spPr bwMode="auto">
            <a:xfrm rot="10800000">
              <a:off x="4059" y="1585"/>
              <a:ext cx="1316" cy="666"/>
            </a:xfrm>
            <a:custGeom>
              <a:avLst/>
              <a:gdLst>
                <a:gd name="T0" fmla="*/ 0 w 1316"/>
                <a:gd name="T1" fmla="*/ 91 h 666"/>
                <a:gd name="T2" fmla="*/ 363 w 1316"/>
                <a:gd name="T3" fmla="*/ 91 h 666"/>
                <a:gd name="T4" fmla="*/ 590 w 1316"/>
                <a:gd name="T5" fmla="*/ 545 h 666"/>
                <a:gd name="T6" fmla="*/ 998 w 1316"/>
                <a:gd name="T7" fmla="*/ 590 h 666"/>
                <a:gd name="T8" fmla="*/ 1134 w 1316"/>
                <a:gd name="T9" fmla="*/ 91 h 666"/>
                <a:gd name="T10" fmla="*/ 1316 w 1316"/>
                <a:gd name="T11" fmla="*/ 46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6"/>
                <a:gd name="T19" fmla="*/ 0 h 666"/>
                <a:gd name="T20" fmla="*/ 1316 w 1316"/>
                <a:gd name="T21" fmla="*/ 666 h 6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6" h="666">
                  <a:moveTo>
                    <a:pt x="0" y="91"/>
                  </a:moveTo>
                  <a:cubicBezTo>
                    <a:pt x="132" y="53"/>
                    <a:pt x="265" y="15"/>
                    <a:pt x="363" y="91"/>
                  </a:cubicBezTo>
                  <a:cubicBezTo>
                    <a:pt x="461" y="167"/>
                    <a:pt x="484" y="462"/>
                    <a:pt x="590" y="545"/>
                  </a:cubicBezTo>
                  <a:cubicBezTo>
                    <a:pt x="696" y="628"/>
                    <a:pt x="907" y="666"/>
                    <a:pt x="998" y="590"/>
                  </a:cubicBezTo>
                  <a:cubicBezTo>
                    <a:pt x="1089" y="514"/>
                    <a:pt x="1081" y="182"/>
                    <a:pt x="1134" y="91"/>
                  </a:cubicBezTo>
                  <a:cubicBezTo>
                    <a:pt x="1187" y="0"/>
                    <a:pt x="1251" y="23"/>
                    <a:pt x="1316" y="4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zh-TW" altLang="en-US"/>
            </a:p>
          </p:txBody>
        </p:sp>
        <p:sp>
          <p:nvSpPr>
            <p:cNvPr id="16458" name="Line 58"/>
            <p:cNvSpPr>
              <a:spLocks noChangeShapeType="1"/>
            </p:cNvSpPr>
            <p:nvPr/>
          </p:nvSpPr>
          <p:spPr bwMode="auto">
            <a:xfrm>
              <a:off x="3878" y="2205"/>
              <a:ext cx="1542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9" name="Line 59"/>
            <p:cNvSpPr>
              <a:spLocks noChangeShapeType="1"/>
            </p:cNvSpPr>
            <p:nvPr/>
          </p:nvSpPr>
          <p:spPr bwMode="auto">
            <a:xfrm>
              <a:off x="3878" y="1661"/>
              <a:ext cx="1542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60" name="Rectangle 60"/>
            <p:cNvSpPr>
              <a:spLocks noChangeArrowheads="1"/>
            </p:cNvSpPr>
            <p:nvPr/>
          </p:nvSpPr>
          <p:spPr bwMode="auto">
            <a:xfrm>
              <a:off x="5103" y="1298"/>
              <a:ext cx="317" cy="1225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61" name="Rectangle 61"/>
            <p:cNvSpPr>
              <a:spLocks noChangeArrowheads="1"/>
            </p:cNvSpPr>
            <p:nvPr/>
          </p:nvSpPr>
          <p:spPr bwMode="auto">
            <a:xfrm>
              <a:off x="3742" y="1298"/>
              <a:ext cx="317" cy="1225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4787900" y="2146300"/>
            <a:ext cx="2663825" cy="1944688"/>
            <a:chOff x="3742" y="1298"/>
            <a:chExt cx="1678" cy="1225"/>
          </a:xfrm>
        </p:grpSpPr>
        <p:sp>
          <p:nvSpPr>
            <p:cNvPr id="16450" name="Freeform 22"/>
            <p:cNvSpPr>
              <a:spLocks/>
            </p:cNvSpPr>
            <p:nvPr/>
          </p:nvSpPr>
          <p:spPr bwMode="auto">
            <a:xfrm>
              <a:off x="3787" y="1615"/>
              <a:ext cx="1316" cy="666"/>
            </a:xfrm>
            <a:custGeom>
              <a:avLst/>
              <a:gdLst>
                <a:gd name="T0" fmla="*/ 0 w 1316"/>
                <a:gd name="T1" fmla="*/ 91 h 666"/>
                <a:gd name="T2" fmla="*/ 363 w 1316"/>
                <a:gd name="T3" fmla="*/ 91 h 666"/>
                <a:gd name="T4" fmla="*/ 590 w 1316"/>
                <a:gd name="T5" fmla="*/ 545 h 666"/>
                <a:gd name="T6" fmla="*/ 998 w 1316"/>
                <a:gd name="T7" fmla="*/ 590 h 666"/>
                <a:gd name="T8" fmla="*/ 1134 w 1316"/>
                <a:gd name="T9" fmla="*/ 91 h 666"/>
                <a:gd name="T10" fmla="*/ 1316 w 1316"/>
                <a:gd name="T11" fmla="*/ 46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6"/>
                <a:gd name="T19" fmla="*/ 0 h 666"/>
                <a:gd name="T20" fmla="*/ 1316 w 1316"/>
                <a:gd name="T21" fmla="*/ 666 h 6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6" h="666">
                  <a:moveTo>
                    <a:pt x="0" y="91"/>
                  </a:moveTo>
                  <a:cubicBezTo>
                    <a:pt x="132" y="53"/>
                    <a:pt x="265" y="15"/>
                    <a:pt x="363" y="91"/>
                  </a:cubicBezTo>
                  <a:cubicBezTo>
                    <a:pt x="461" y="167"/>
                    <a:pt x="484" y="462"/>
                    <a:pt x="590" y="545"/>
                  </a:cubicBezTo>
                  <a:cubicBezTo>
                    <a:pt x="696" y="628"/>
                    <a:pt x="907" y="666"/>
                    <a:pt x="998" y="590"/>
                  </a:cubicBezTo>
                  <a:cubicBezTo>
                    <a:pt x="1089" y="514"/>
                    <a:pt x="1081" y="182"/>
                    <a:pt x="1134" y="91"/>
                  </a:cubicBezTo>
                  <a:cubicBezTo>
                    <a:pt x="1187" y="0"/>
                    <a:pt x="1251" y="23"/>
                    <a:pt x="1316" y="4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1" name="Freeform 23"/>
            <p:cNvSpPr>
              <a:spLocks/>
            </p:cNvSpPr>
            <p:nvPr/>
          </p:nvSpPr>
          <p:spPr bwMode="auto">
            <a:xfrm rot="10800000">
              <a:off x="4059" y="1585"/>
              <a:ext cx="1316" cy="666"/>
            </a:xfrm>
            <a:custGeom>
              <a:avLst/>
              <a:gdLst>
                <a:gd name="T0" fmla="*/ 0 w 1316"/>
                <a:gd name="T1" fmla="*/ 91 h 666"/>
                <a:gd name="T2" fmla="*/ 363 w 1316"/>
                <a:gd name="T3" fmla="*/ 91 h 666"/>
                <a:gd name="T4" fmla="*/ 590 w 1316"/>
                <a:gd name="T5" fmla="*/ 545 h 666"/>
                <a:gd name="T6" fmla="*/ 998 w 1316"/>
                <a:gd name="T7" fmla="*/ 590 h 666"/>
                <a:gd name="T8" fmla="*/ 1134 w 1316"/>
                <a:gd name="T9" fmla="*/ 91 h 666"/>
                <a:gd name="T10" fmla="*/ 1316 w 1316"/>
                <a:gd name="T11" fmla="*/ 46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6"/>
                <a:gd name="T19" fmla="*/ 0 h 666"/>
                <a:gd name="T20" fmla="*/ 1316 w 1316"/>
                <a:gd name="T21" fmla="*/ 666 h 6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6" h="666">
                  <a:moveTo>
                    <a:pt x="0" y="91"/>
                  </a:moveTo>
                  <a:cubicBezTo>
                    <a:pt x="132" y="53"/>
                    <a:pt x="265" y="15"/>
                    <a:pt x="363" y="91"/>
                  </a:cubicBezTo>
                  <a:cubicBezTo>
                    <a:pt x="461" y="167"/>
                    <a:pt x="484" y="462"/>
                    <a:pt x="590" y="545"/>
                  </a:cubicBezTo>
                  <a:cubicBezTo>
                    <a:pt x="696" y="628"/>
                    <a:pt x="907" y="666"/>
                    <a:pt x="998" y="590"/>
                  </a:cubicBezTo>
                  <a:cubicBezTo>
                    <a:pt x="1089" y="514"/>
                    <a:pt x="1081" y="182"/>
                    <a:pt x="1134" y="91"/>
                  </a:cubicBezTo>
                  <a:cubicBezTo>
                    <a:pt x="1187" y="0"/>
                    <a:pt x="1251" y="23"/>
                    <a:pt x="1316" y="4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zh-TW" altLang="en-US"/>
            </a:p>
          </p:txBody>
        </p:sp>
        <p:sp>
          <p:nvSpPr>
            <p:cNvPr id="16452" name="Line 24"/>
            <p:cNvSpPr>
              <a:spLocks noChangeShapeType="1"/>
            </p:cNvSpPr>
            <p:nvPr/>
          </p:nvSpPr>
          <p:spPr bwMode="auto">
            <a:xfrm>
              <a:off x="3878" y="2205"/>
              <a:ext cx="1542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3" name="Line 25"/>
            <p:cNvSpPr>
              <a:spLocks noChangeShapeType="1"/>
            </p:cNvSpPr>
            <p:nvPr/>
          </p:nvSpPr>
          <p:spPr bwMode="auto">
            <a:xfrm>
              <a:off x="3878" y="1661"/>
              <a:ext cx="1542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54" name="Rectangle 26"/>
            <p:cNvSpPr>
              <a:spLocks noChangeArrowheads="1"/>
            </p:cNvSpPr>
            <p:nvPr/>
          </p:nvSpPr>
          <p:spPr bwMode="auto">
            <a:xfrm>
              <a:off x="5103" y="1298"/>
              <a:ext cx="317" cy="1225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55" name="Rectangle 27"/>
            <p:cNvSpPr>
              <a:spLocks noChangeArrowheads="1"/>
            </p:cNvSpPr>
            <p:nvPr/>
          </p:nvSpPr>
          <p:spPr bwMode="auto">
            <a:xfrm>
              <a:off x="3742" y="1298"/>
              <a:ext cx="317" cy="1225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763713" y="708025"/>
            <a:ext cx="2663825" cy="1944688"/>
            <a:chOff x="3742" y="1298"/>
            <a:chExt cx="1678" cy="1225"/>
          </a:xfrm>
        </p:grpSpPr>
        <p:sp>
          <p:nvSpPr>
            <p:cNvPr id="16444" name="Freeform 12"/>
            <p:cNvSpPr>
              <a:spLocks/>
            </p:cNvSpPr>
            <p:nvPr/>
          </p:nvSpPr>
          <p:spPr bwMode="auto">
            <a:xfrm>
              <a:off x="3787" y="1615"/>
              <a:ext cx="1316" cy="666"/>
            </a:xfrm>
            <a:custGeom>
              <a:avLst/>
              <a:gdLst>
                <a:gd name="T0" fmla="*/ 0 w 1316"/>
                <a:gd name="T1" fmla="*/ 91 h 666"/>
                <a:gd name="T2" fmla="*/ 363 w 1316"/>
                <a:gd name="T3" fmla="*/ 91 h 666"/>
                <a:gd name="T4" fmla="*/ 590 w 1316"/>
                <a:gd name="T5" fmla="*/ 545 h 666"/>
                <a:gd name="T6" fmla="*/ 998 w 1316"/>
                <a:gd name="T7" fmla="*/ 590 h 666"/>
                <a:gd name="T8" fmla="*/ 1134 w 1316"/>
                <a:gd name="T9" fmla="*/ 91 h 666"/>
                <a:gd name="T10" fmla="*/ 1316 w 1316"/>
                <a:gd name="T11" fmla="*/ 46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6"/>
                <a:gd name="T19" fmla="*/ 0 h 666"/>
                <a:gd name="T20" fmla="*/ 1316 w 1316"/>
                <a:gd name="T21" fmla="*/ 666 h 6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6" h="666">
                  <a:moveTo>
                    <a:pt x="0" y="91"/>
                  </a:moveTo>
                  <a:cubicBezTo>
                    <a:pt x="132" y="53"/>
                    <a:pt x="265" y="15"/>
                    <a:pt x="363" y="91"/>
                  </a:cubicBezTo>
                  <a:cubicBezTo>
                    <a:pt x="461" y="167"/>
                    <a:pt x="484" y="462"/>
                    <a:pt x="590" y="545"/>
                  </a:cubicBezTo>
                  <a:cubicBezTo>
                    <a:pt x="696" y="628"/>
                    <a:pt x="907" y="666"/>
                    <a:pt x="998" y="590"/>
                  </a:cubicBezTo>
                  <a:cubicBezTo>
                    <a:pt x="1089" y="514"/>
                    <a:pt x="1081" y="182"/>
                    <a:pt x="1134" y="91"/>
                  </a:cubicBezTo>
                  <a:cubicBezTo>
                    <a:pt x="1187" y="0"/>
                    <a:pt x="1251" y="23"/>
                    <a:pt x="1316" y="4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5" name="Freeform 13"/>
            <p:cNvSpPr>
              <a:spLocks/>
            </p:cNvSpPr>
            <p:nvPr/>
          </p:nvSpPr>
          <p:spPr bwMode="auto">
            <a:xfrm rot="10800000">
              <a:off x="4059" y="1585"/>
              <a:ext cx="1316" cy="666"/>
            </a:xfrm>
            <a:custGeom>
              <a:avLst/>
              <a:gdLst>
                <a:gd name="T0" fmla="*/ 0 w 1316"/>
                <a:gd name="T1" fmla="*/ 91 h 666"/>
                <a:gd name="T2" fmla="*/ 363 w 1316"/>
                <a:gd name="T3" fmla="*/ 91 h 666"/>
                <a:gd name="T4" fmla="*/ 590 w 1316"/>
                <a:gd name="T5" fmla="*/ 545 h 666"/>
                <a:gd name="T6" fmla="*/ 998 w 1316"/>
                <a:gd name="T7" fmla="*/ 590 h 666"/>
                <a:gd name="T8" fmla="*/ 1134 w 1316"/>
                <a:gd name="T9" fmla="*/ 91 h 666"/>
                <a:gd name="T10" fmla="*/ 1316 w 1316"/>
                <a:gd name="T11" fmla="*/ 46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6"/>
                <a:gd name="T19" fmla="*/ 0 h 666"/>
                <a:gd name="T20" fmla="*/ 1316 w 1316"/>
                <a:gd name="T21" fmla="*/ 666 h 6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6" h="666">
                  <a:moveTo>
                    <a:pt x="0" y="91"/>
                  </a:moveTo>
                  <a:cubicBezTo>
                    <a:pt x="132" y="53"/>
                    <a:pt x="265" y="15"/>
                    <a:pt x="363" y="91"/>
                  </a:cubicBezTo>
                  <a:cubicBezTo>
                    <a:pt x="461" y="167"/>
                    <a:pt x="484" y="462"/>
                    <a:pt x="590" y="545"/>
                  </a:cubicBezTo>
                  <a:cubicBezTo>
                    <a:pt x="696" y="628"/>
                    <a:pt x="907" y="666"/>
                    <a:pt x="998" y="590"/>
                  </a:cubicBezTo>
                  <a:cubicBezTo>
                    <a:pt x="1089" y="514"/>
                    <a:pt x="1081" y="182"/>
                    <a:pt x="1134" y="91"/>
                  </a:cubicBezTo>
                  <a:cubicBezTo>
                    <a:pt x="1187" y="0"/>
                    <a:pt x="1251" y="23"/>
                    <a:pt x="1316" y="4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zh-TW" altLang="en-US"/>
            </a:p>
          </p:txBody>
        </p:sp>
        <p:sp>
          <p:nvSpPr>
            <p:cNvPr id="16446" name="Line 14"/>
            <p:cNvSpPr>
              <a:spLocks noChangeShapeType="1"/>
            </p:cNvSpPr>
            <p:nvPr/>
          </p:nvSpPr>
          <p:spPr bwMode="auto">
            <a:xfrm>
              <a:off x="3878" y="2205"/>
              <a:ext cx="1542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7" name="Line 15"/>
            <p:cNvSpPr>
              <a:spLocks noChangeShapeType="1"/>
            </p:cNvSpPr>
            <p:nvPr/>
          </p:nvSpPr>
          <p:spPr bwMode="auto">
            <a:xfrm>
              <a:off x="3878" y="1661"/>
              <a:ext cx="1542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8" name="Rectangle 16"/>
            <p:cNvSpPr>
              <a:spLocks noChangeArrowheads="1"/>
            </p:cNvSpPr>
            <p:nvPr/>
          </p:nvSpPr>
          <p:spPr bwMode="auto">
            <a:xfrm>
              <a:off x="5103" y="1298"/>
              <a:ext cx="317" cy="1225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49" name="Rectangle 17"/>
            <p:cNvSpPr>
              <a:spLocks noChangeArrowheads="1"/>
            </p:cNvSpPr>
            <p:nvPr/>
          </p:nvSpPr>
          <p:spPr bwMode="auto">
            <a:xfrm>
              <a:off x="3742" y="1298"/>
              <a:ext cx="317" cy="1225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539750" y="2749550"/>
            <a:ext cx="1524000" cy="766763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Optical </a:t>
            </a:r>
          </a:p>
          <a:p>
            <a:r>
              <a:rPr lang="en-US" altLang="zh-TW" sz="1600" b="1"/>
              <a:t>MMW Source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2411413" y="2749550"/>
            <a:ext cx="1230312" cy="766763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Optical </a:t>
            </a:r>
          </a:p>
          <a:p>
            <a:r>
              <a:rPr lang="en-US" altLang="zh-TW" sz="1600" b="1"/>
              <a:t>Modulator</a:t>
            </a:r>
          </a:p>
        </p:txBody>
      </p:sp>
      <p:sp>
        <p:nvSpPr>
          <p:cNvPr id="79897" name="Line 9"/>
          <p:cNvSpPr>
            <a:spLocks noChangeShapeType="1"/>
          </p:cNvSpPr>
          <p:nvPr/>
        </p:nvSpPr>
        <p:spPr bwMode="auto">
          <a:xfrm>
            <a:off x="2052638" y="3155950"/>
            <a:ext cx="358775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392" name="Line 18"/>
          <p:cNvSpPr>
            <a:spLocks noChangeShapeType="1"/>
          </p:cNvSpPr>
          <p:nvPr/>
        </p:nvSpPr>
        <p:spPr bwMode="auto">
          <a:xfrm>
            <a:off x="3060700" y="2290763"/>
            <a:ext cx="0" cy="360362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4570413" y="2147888"/>
            <a:ext cx="3024187" cy="1944687"/>
            <a:chOff x="3606" y="844"/>
            <a:chExt cx="1905" cy="1225"/>
          </a:xfrm>
        </p:grpSpPr>
        <p:sp>
          <p:nvSpPr>
            <p:cNvPr id="16436" name="Freeform 31"/>
            <p:cNvSpPr>
              <a:spLocks/>
            </p:cNvSpPr>
            <p:nvPr/>
          </p:nvSpPr>
          <p:spPr bwMode="auto">
            <a:xfrm>
              <a:off x="3878" y="1161"/>
              <a:ext cx="1316" cy="666"/>
            </a:xfrm>
            <a:custGeom>
              <a:avLst/>
              <a:gdLst>
                <a:gd name="T0" fmla="*/ 0 w 1316"/>
                <a:gd name="T1" fmla="*/ 91 h 666"/>
                <a:gd name="T2" fmla="*/ 363 w 1316"/>
                <a:gd name="T3" fmla="*/ 91 h 666"/>
                <a:gd name="T4" fmla="*/ 590 w 1316"/>
                <a:gd name="T5" fmla="*/ 545 h 666"/>
                <a:gd name="T6" fmla="*/ 998 w 1316"/>
                <a:gd name="T7" fmla="*/ 590 h 666"/>
                <a:gd name="T8" fmla="*/ 1134 w 1316"/>
                <a:gd name="T9" fmla="*/ 91 h 666"/>
                <a:gd name="T10" fmla="*/ 1316 w 1316"/>
                <a:gd name="T11" fmla="*/ 46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6"/>
                <a:gd name="T19" fmla="*/ 0 h 666"/>
                <a:gd name="T20" fmla="*/ 1316 w 1316"/>
                <a:gd name="T21" fmla="*/ 666 h 6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6" h="666">
                  <a:moveTo>
                    <a:pt x="0" y="91"/>
                  </a:moveTo>
                  <a:cubicBezTo>
                    <a:pt x="132" y="53"/>
                    <a:pt x="265" y="15"/>
                    <a:pt x="363" y="91"/>
                  </a:cubicBezTo>
                  <a:cubicBezTo>
                    <a:pt x="461" y="167"/>
                    <a:pt x="484" y="462"/>
                    <a:pt x="590" y="545"/>
                  </a:cubicBezTo>
                  <a:cubicBezTo>
                    <a:pt x="696" y="628"/>
                    <a:pt x="907" y="666"/>
                    <a:pt x="998" y="590"/>
                  </a:cubicBezTo>
                  <a:cubicBezTo>
                    <a:pt x="1089" y="514"/>
                    <a:pt x="1081" y="182"/>
                    <a:pt x="1134" y="91"/>
                  </a:cubicBezTo>
                  <a:cubicBezTo>
                    <a:pt x="1187" y="0"/>
                    <a:pt x="1251" y="23"/>
                    <a:pt x="1316" y="4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7" name="Freeform 32"/>
            <p:cNvSpPr>
              <a:spLocks/>
            </p:cNvSpPr>
            <p:nvPr/>
          </p:nvSpPr>
          <p:spPr bwMode="auto">
            <a:xfrm rot="10800000">
              <a:off x="4150" y="1131"/>
              <a:ext cx="1316" cy="666"/>
            </a:xfrm>
            <a:custGeom>
              <a:avLst/>
              <a:gdLst>
                <a:gd name="T0" fmla="*/ 0 w 1316"/>
                <a:gd name="T1" fmla="*/ 91 h 666"/>
                <a:gd name="T2" fmla="*/ 363 w 1316"/>
                <a:gd name="T3" fmla="*/ 91 h 666"/>
                <a:gd name="T4" fmla="*/ 590 w 1316"/>
                <a:gd name="T5" fmla="*/ 545 h 666"/>
                <a:gd name="T6" fmla="*/ 998 w 1316"/>
                <a:gd name="T7" fmla="*/ 590 h 666"/>
                <a:gd name="T8" fmla="*/ 1134 w 1316"/>
                <a:gd name="T9" fmla="*/ 91 h 666"/>
                <a:gd name="T10" fmla="*/ 1316 w 1316"/>
                <a:gd name="T11" fmla="*/ 46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6"/>
                <a:gd name="T19" fmla="*/ 0 h 666"/>
                <a:gd name="T20" fmla="*/ 1316 w 1316"/>
                <a:gd name="T21" fmla="*/ 666 h 6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6" h="666">
                  <a:moveTo>
                    <a:pt x="0" y="91"/>
                  </a:moveTo>
                  <a:cubicBezTo>
                    <a:pt x="132" y="53"/>
                    <a:pt x="265" y="15"/>
                    <a:pt x="363" y="91"/>
                  </a:cubicBezTo>
                  <a:cubicBezTo>
                    <a:pt x="461" y="167"/>
                    <a:pt x="484" y="462"/>
                    <a:pt x="590" y="545"/>
                  </a:cubicBezTo>
                  <a:cubicBezTo>
                    <a:pt x="696" y="628"/>
                    <a:pt x="907" y="666"/>
                    <a:pt x="998" y="590"/>
                  </a:cubicBezTo>
                  <a:cubicBezTo>
                    <a:pt x="1089" y="514"/>
                    <a:pt x="1081" y="182"/>
                    <a:pt x="1134" y="91"/>
                  </a:cubicBezTo>
                  <a:cubicBezTo>
                    <a:pt x="1187" y="0"/>
                    <a:pt x="1251" y="23"/>
                    <a:pt x="1316" y="4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zh-TW" altLang="en-US"/>
            </a:p>
          </p:txBody>
        </p:sp>
        <p:sp>
          <p:nvSpPr>
            <p:cNvPr id="16438" name="Line 33"/>
            <p:cNvSpPr>
              <a:spLocks noChangeShapeType="1"/>
            </p:cNvSpPr>
            <p:nvPr/>
          </p:nvSpPr>
          <p:spPr bwMode="auto">
            <a:xfrm>
              <a:off x="3969" y="1751"/>
              <a:ext cx="1542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39" name="Line 34"/>
            <p:cNvSpPr>
              <a:spLocks noChangeShapeType="1"/>
            </p:cNvSpPr>
            <p:nvPr/>
          </p:nvSpPr>
          <p:spPr bwMode="auto">
            <a:xfrm>
              <a:off x="3969" y="1207"/>
              <a:ext cx="1542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0" name="Freeform 35"/>
            <p:cNvSpPr>
              <a:spLocks/>
            </p:cNvSpPr>
            <p:nvPr/>
          </p:nvSpPr>
          <p:spPr bwMode="auto">
            <a:xfrm rot="10800000">
              <a:off x="4014" y="1117"/>
              <a:ext cx="1316" cy="666"/>
            </a:xfrm>
            <a:custGeom>
              <a:avLst/>
              <a:gdLst>
                <a:gd name="T0" fmla="*/ 0 w 1316"/>
                <a:gd name="T1" fmla="*/ 91 h 666"/>
                <a:gd name="T2" fmla="*/ 363 w 1316"/>
                <a:gd name="T3" fmla="*/ 91 h 666"/>
                <a:gd name="T4" fmla="*/ 590 w 1316"/>
                <a:gd name="T5" fmla="*/ 545 h 666"/>
                <a:gd name="T6" fmla="*/ 998 w 1316"/>
                <a:gd name="T7" fmla="*/ 590 h 666"/>
                <a:gd name="T8" fmla="*/ 1134 w 1316"/>
                <a:gd name="T9" fmla="*/ 91 h 666"/>
                <a:gd name="T10" fmla="*/ 1316 w 1316"/>
                <a:gd name="T11" fmla="*/ 46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6"/>
                <a:gd name="T19" fmla="*/ 0 h 666"/>
                <a:gd name="T20" fmla="*/ 1316 w 1316"/>
                <a:gd name="T21" fmla="*/ 666 h 6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6" h="666">
                  <a:moveTo>
                    <a:pt x="0" y="91"/>
                  </a:moveTo>
                  <a:cubicBezTo>
                    <a:pt x="132" y="53"/>
                    <a:pt x="265" y="15"/>
                    <a:pt x="363" y="91"/>
                  </a:cubicBezTo>
                  <a:cubicBezTo>
                    <a:pt x="461" y="167"/>
                    <a:pt x="484" y="462"/>
                    <a:pt x="590" y="545"/>
                  </a:cubicBezTo>
                  <a:cubicBezTo>
                    <a:pt x="696" y="628"/>
                    <a:pt x="907" y="666"/>
                    <a:pt x="998" y="590"/>
                  </a:cubicBezTo>
                  <a:cubicBezTo>
                    <a:pt x="1089" y="514"/>
                    <a:pt x="1081" y="182"/>
                    <a:pt x="1134" y="91"/>
                  </a:cubicBezTo>
                  <a:cubicBezTo>
                    <a:pt x="1187" y="0"/>
                    <a:pt x="1251" y="23"/>
                    <a:pt x="1316" y="4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zh-TW" altLang="en-US"/>
            </a:p>
          </p:txBody>
        </p:sp>
        <p:sp>
          <p:nvSpPr>
            <p:cNvPr id="16441" name="Freeform 36"/>
            <p:cNvSpPr>
              <a:spLocks/>
            </p:cNvSpPr>
            <p:nvPr/>
          </p:nvSpPr>
          <p:spPr bwMode="auto">
            <a:xfrm>
              <a:off x="3742" y="1162"/>
              <a:ext cx="1316" cy="666"/>
            </a:xfrm>
            <a:custGeom>
              <a:avLst/>
              <a:gdLst>
                <a:gd name="T0" fmla="*/ 0 w 1316"/>
                <a:gd name="T1" fmla="*/ 91 h 666"/>
                <a:gd name="T2" fmla="*/ 363 w 1316"/>
                <a:gd name="T3" fmla="*/ 91 h 666"/>
                <a:gd name="T4" fmla="*/ 590 w 1316"/>
                <a:gd name="T5" fmla="*/ 545 h 666"/>
                <a:gd name="T6" fmla="*/ 998 w 1316"/>
                <a:gd name="T7" fmla="*/ 590 h 666"/>
                <a:gd name="T8" fmla="*/ 1134 w 1316"/>
                <a:gd name="T9" fmla="*/ 91 h 666"/>
                <a:gd name="T10" fmla="*/ 1316 w 1316"/>
                <a:gd name="T11" fmla="*/ 46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6"/>
                <a:gd name="T19" fmla="*/ 0 h 666"/>
                <a:gd name="T20" fmla="*/ 1316 w 1316"/>
                <a:gd name="T21" fmla="*/ 666 h 6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6" h="666">
                  <a:moveTo>
                    <a:pt x="0" y="91"/>
                  </a:moveTo>
                  <a:cubicBezTo>
                    <a:pt x="132" y="53"/>
                    <a:pt x="265" y="15"/>
                    <a:pt x="363" y="91"/>
                  </a:cubicBezTo>
                  <a:cubicBezTo>
                    <a:pt x="461" y="167"/>
                    <a:pt x="484" y="462"/>
                    <a:pt x="590" y="545"/>
                  </a:cubicBezTo>
                  <a:cubicBezTo>
                    <a:pt x="696" y="628"/>
                    <a:pt x="907" y="666"/>
                    <a:pt x="998" y="590"/>
                  </a:cubicBezTo>
                  <a:cubicBezTo>
                    <a:pt x="1089" y="514"/>
                    <a:pt x="1081" y="182"/>
                    <a:pt x="1134" y="91"/>
                  </a:cubicBezTo>
                  <a:cubicBezTo>
                    <a:pt x="1187" y="0"/>
                    <a:pt x="1251" y="23"/>
                    <a:pt x="1316" y="4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442" name="Rectangle 37"/>
            <p:cNvSpPr>
              <a:spLocks noChangeArrowheads="1"/>
            </p:cNvSpPr>
            <p:nvPr/>
          </p:nvSpPr>
          <p:spPr bwMode="auto">
            <a:xfrm>
              <a:off x="3606" y="844"/>
              <a:ext cx="544" cy="1225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443" name="Rectangle 38"/>
            <p:cNvSpPr>
              <a:spLocks noChangeArrowheads="1"/>
            </p:cNvSpPr>
            <p:nvPr/>
          </p:nvSpPr>
          <p:spPr bwMode="auto">
            <a:xfrm>
              <a:off x="5194" y="844"/>
              <a:ext cx="317" cy="1225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6394" name="Text Box 39"/>
          <p:cNvSpPr txBox="1">
            <a:spLocks noChangeArrowheads="1"/>
          </p:cNvSpPr>
          <p:nvPr/>
        </p:nvSpPr>
        <p:spPr bwMode="auto">
          <a:xfrm>
            <a:off x="4100513" y="2576513"/>
            <a:ext cx="1335087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0.4km</a:t>
            </a:r>
          </a:p>
        </p:txBody>
      </p:sp>
      <p:sp>
        <p:nvSpPr>
          <p:cNvPr id="16395" name="Rectangle 4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TW" sz="2800" b="1" dirty="0" smtClean="0">
                <a:solidFill>
                  <a:schemeClr val="bg1"/>
                </a:solidFill>
              </a:rPr>
              <a:t>Why we need non-linearity (Bias Modulation) in MOF system? </a:t>
            </a:r>
          </a:p>
        </p:txBody>
      </p:sp>
      <p:sp>
        <p:nvSpPr>
          <p:cNvPr id="82963" name="Text Box 19"/>
          <p:cNvSpPr txBox="1">
            <a:spLocks noChangeArrowheads="1"/>
          </p:cNvSpPr>
          <p:nvPr/>
        </p:nvSpPr>
        <p:spPr bwMode="auto">
          <a:xfrm>
            <a:off x="3678238" y="2492375"/>
            <a:ext cx="1685925" cy="579438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i="1">
                <a:solidFill>
                  <a:srgbClr val="FFFF00"/>
                </a:solidFill>
              </a:rPr>
              <a:t>&gt;100km</a:t>
            </a:r>
          </a:p>
        </p:txBody>
      </p:sp>
      <p:sp>
        <p:nvSpPr>
          <p:cNvPr id="82973" name="Oval 29"/>
          <p:cNvSpPr>
            <a:spLocks noChangeArrowheads="1"/>
          </p:cNvSpPr>
          <p:nvPr/>
        </p:nvSpPr>
        <p:spPr bwMode="auto">
          <a:xfrm>
            <a:off x="6299200" y="2867025"/>
            <a:ext cx="720725" cy="576263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72" name="Oval 28"/>
          <p:cNvSpPr>
            <a:spLocks noChangeArrowheads="1"/>
          </p:cNvSpPr>
          <p:nvPr/>
        </p:nvSpPr>
        <p:spPr bwMode="auto">
          <a:xfrm>
            <a:off x="5291138" y="2867025"/>
            <a:ext cx="720725" cy="576263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913" name="Line 20"/>
          <p:cNvSpPr>
            <a:spLocks noChangeShapeType="1"/>
          </p:cNvSpPr>
          <p:nvPr/>
        </p:nvSpPr>
        <p:spPr bwMode="auto">
          <a:xfrm>
            <a:off x="3840163" y="3155950"/>
            <a:ext cx="1601787" cy="1588"/>
          </a:xfrm>
          <a:prstGeom prst="line">
            <a:avLst/>
          </a:prstGeom>
          <a:noFill/>
          <a:ln w="63500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2986" name="Rectangle 42"/>
          <p:cNvSpPr>
            <a:spLocks noChangeArrowheads="1"/>
          </p:cNvSpPr>
          <p:nvPr/>
        </p:nvSpPr>
        <p:spPr bwMode="auto">
          <a:xfrm>
            <a:off x="3851275" y="3813175"/>
            <a:ext cx="3973513" cy="854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i="1" u="sng">
                <a:solidFill>
                  <a:srgbClr val="FF0000"/>
                </a:solidFill>
              </a:rPr>
              <a:t>C</a:t>
            </a:r>
            <a:r>
              <a:rPr lang="en-US" altLang="en-US" sz="2000" b="1" i="1" u="sng">
                <a:solidFill>
                  <a:srgbClr val="FF0000"/>
                </a:solidFill>
              </a:rPr>
              <a:t>hromatic</a:t>
            </a:r>
            <a:r>
              <a:rPr lang="en-US" altLang="zh-TW" sz="2000" b="1" i="1" u="sng">
                <a:solidFill>
                  <a:srgbClr val="FF0000"/>
                </a:solidFill>
              </a:rPr>
              <a:t> Dispersion Induced </a:t>
            </a:r>
          </a:p>
          <a:p>
            <a:r>
              <a:rPr lang="en-US" altLang="zh-TW" sz="2000" b="1" i="1" u="sng">
                <a:solidFill>
                  <a:srgbClr val="FF0000"/>
                </a:solidFill>
              </a:rPr>
              <a:t>I</a:t>
            </a:r>
            <a:r>
              <a:rPr lang="en-US" altLang="en-US" sz="2000" b="1" i="1" u="sng">
                <a:solidFill>
                  <a:srgbClr val="FF0000"/>
                </a:solidFill>
              </a:rPr>
              <a:t>nter</a:t>
            </a:r>
            <a:r>
              <a:rPr lang="en-US" altLang="zh-TW" sz="2000" b="1" i="1" u="sng">
                <a:solidFill>
                  <a:srgbClr val="FF0000"/>
                </a:solidFill>
              </a:rPr>
              <a:t>-S</a:t>
            </a:r>
            <a:r>
              <a:rPr lang="en-US" altLang="en-US" sz="2000" b="1" i="1" u="sng">
                <a:solidFill>
                  <a:srgbClr val="FF0000"/>
                </a:solidFill>
              </a:rPr>
              <a:t>ymbol</a:t>
            </a:r>
            <a:r>
              <a:rPr lang="en-US" altLang="zh-TW" sz="2000" b="1" i="1" u="sng">
                <a:solidFill>
                  <a:srgbClr val="FF0000"/>
                </a:solidFill>
              </a:rPr>
              <a:t> I</a:t>
            </a:r>
            <a:r>
              <a:rPr lang="en-US" altLang="en-US" sz="2000" b="1" i="1" u="sng">
                <a:solidFill>
                  <a:srgbClr val="FF0000"/>
                </a:solidFill>
              </a:rPr>
              <a:t>nterference (ISI)</a:t>
            </a:r>
            <a:r>
              <a:rPr lang="en-US" altLang="zh-TW" sz="2000" b="1" i="1" u="sng">
                <a:solidFill>
                  <a:srgbClr val="FF0000"/>
                </a:solidFill>
              </a:rPr>
              <a:t>!!</a:t>
            </a:r>
            <a:endParaRPr lang="en-US" altLang="en-US" sz="2000" b="1" i="1" u="sng">
              <a:solidFill>
                <a:srgbClr val="FF0000"/>
              </a:solidFill>
            </a:endParaRPr>
          </a:p>
        </p:txBody>
      </p:sp>
      <p:sp>
        <p:nvSpPr>
          <p:cNvPr id="82987" name="Text Box 43"/>
          <p:cNvSpPr txBox="1">
            <a:spLocks noChangeArrowheads="1"/>
          </p:cNvSpPr>
          <p:nvPr/>
        </p:nvSpPr>
        <p:spPr bwMode="auto">
          <a:xfrm>
            <a:off x="577850" y="2749550"/>
            <a:ext cx="1428750" cy="766763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DBR LASER</a:t>
            </a:r>
          </a:p>
          <a:p>
            <a:r>
              <a:rPr lang="en-US" altLang="zh-TW" sz="1600" b="1"/>
              <a:t>(1547.9nm)</a:t>
            </a:r>
          </a:p>
        </p:txBody>
      </p:sp>
      <p:sp>
        <p:nvSpPr>
          <p:cNvPr id="82990" name="Text Box 46"/>
          <p:cNvSpPr txBox="1">
            <a:spLocks noChangeArrowheads="1"/>
          </p:cNvSpPr>
          <p:nvPr/>
        </p:nvSpPr>
        <p:spPr bwMode="auto">
          <a:xfrm>
            <a:off x="539750" y="3875088"/>
            <a:ext cx="1524000" cy="1133475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Optical </a:t>
            </a:r>
          </a:p>
          <a:p>
            <a:r>
              <a:rPr lang="en-US" altLang="zh-TW" sz="1600" b="1"/>
              <a:t>MMW Source</a:t>
            </a:r>
          </a:p>
          <a:p>
            <a:r>
              <a:rPr lang="en-US" altLang="zh-TW" sz="1600" b="1"/>
              <a:t>(1555.2nm)</a:t>
            </a:r>
          </a:p>
        </p:txBody>
      </p:sp>
      <p:sp>
        <p:nvSpPr>
          <p:cNvPr id="82991" name="Line 47"/>
          <p:cNvSpPr>
            <a:spLocks noChangeShapeType="1"/>
          </p:cNvSpPr>
          <p:nvPr/>
        </p:nvSpPr>
        <p:spPr bwMode="auto">
          <a:xfrm flipV="1">
            <a:off x="2052638" y="4451350"/>
            <a:ext cx="1582737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2992" name="Line 48"/>
          <p:cNvSpPr>
            <a:spLocks noChangeShapeType="1"/>
          </p:cNvSpPr>
          <p:nvPr/>
        </p:nvSpPr>
        <p:spPr bwMode="auto">
          <a:xfrm flipV="1">
            <a:off x="3635375" y="3155950"/>
            <a:ext cx="215900" cy="12954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2994" name="Text Box 50"/>
          <p:cNvSpPr txBox="1">
            <a:spLocks noChangeArrowheads="1"/>
          </p:cNvSpPr>
          <p:nvPr/>
        </p:nvSpPr>
        <p:spPr bwMode="auto">
          <a:xfrm>
            <a:off x="5407025" y="2795588"/>
            <a:ext cx="1108075" cy="766762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Thin-film</a:t>
            </a:r>
          </a:p>
          <a:p>
            <a:r>
              <a:rPr lang="en-US" altLang="zh-TW" sz="1600" b="1"/>
              <a:t>filter</a:t>
            </a:r>
          </a:p>
        </p:txBody>
      </p:sp>
      <p:sp>
        <p:nvSpPr>
          <p:cNvPr id="82996" name="Line 52"/>
          <p:cNvSpPr>
            <a:spLocks noChangeShapeType="1"/>
          </p:cNvSpPr>
          <p:nvPr/>
        </p:nvSpPr>
        <p:spPr bwMode="auto">
          <a:xfrm flipV="1">
            <a:off x="6516688" y="1844675"/>
            <a:ext cx="215900" cy="1296988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5148263" y="1916113"/>
            <a:ext cx="1360487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Optical </a:t>
            </a:r>
          </a:p>
          <a:p>
            <a:r>
              <a:rPr lang="en-US" altLang="zh-TW" sz="1600" b="1"/>
              <a:t>MMW signal</a:t>
            </a:r>
          </a:p>
        </p:txBody>
      </p:sp>
      <p:sp>
        <p:nvSpPr>
          <p:cNvPr id="82998" name="Line 54"/>
          <p:cNvSpPr>
            <a:spLocks noChangeShapeType="1"/>
          </p:cNvSpPr>
          <p:nvPr/>
        </p:nvSpPr>
        <p:spPr bwMode="auto">
          <a:xfrm>
            <a:off x="6515100" y="3227388"/>
            <a:ext cx="73025" cy="922337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3006" name="Text Box 62"/>
          <p:cNvSpPr txBox="1">
            <a:spLocks noChangeArrowheads="1"/>
          </p:cNvSpPr>
          <p:nvPr/>
        </p:nvSpPr>
        <p:spPr bwMode="auto">
          <a:xfrm>
            <a:off x="5594350" y="5267325"/>
            <a:ext cx="17478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Data@1547.9nm</a:t>
            </a:r>
          </a:p>
        </p:txBody>
      </p:sp>
      <p:sp>
        <p:nvSpPr>
          <p:cNvPr id="83007" name="Line 63"/>
          <p:cNvSpPr>
            <a:spLocks noChangeShapeType="1"/>
          </p:cNvSpPr>
          <p:nvPr/>
        </p:nvSpPr>
        <p:spPr bwMode="auto">
          <a:xfrm flipV="1">
            <a:off x="7740650" y="3357563"/>
            <a:ext cx="0" cy="358775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3008" name="Text Box 64"/>
          <p:cNvSpPr txBox="1">
            <a:spLocks noChangeArrowheads="1"/>
          </p:cNvSpPr>
          <p:nvPr/>
        </p:nvSpPr>
        <p:spPr bwMode="auto">
          <a:xfrm>
            <a:off x="1998663" y="4678363"/>
            <a:ext cx="4110037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 i="1" u="sng"/>
              <a:t>Remote Signal Regeneration</a:t>
            </a:r>
          </a:p>
          <a:p>
            <a:r>
              <a:rPr lang="en-US" altLang="zh-TW" sz="1600" b="1" i="1" u="sng"/>
              <a:t> and Upconversion!!</a:t>
            </a:r>
            <a:endParaRPr lang="en-US" altLang="zh-TW" sz="1600" b="1"/>
          </a:p>
        </p:txBody>
      </p:sp>
      <p:sp>
        <p:nvSpPr>
          <p:cNvPr id="16412" name="Rectangle 66"/>
          <p:cNvSpPr>
            <a:spLocks noChangeArrowheads="1"/>
          </p:cNvSpPr>
          <p:nvPr/>
        </p:nvSpPr>
        <p:spPr bwMode="auto">
          <a:xfrm>
            <a:off x="395288" y="5589240"/>
            <a:ext cx="8748712" cy="396875"/>
          </a:xfrm>
          <a:prstGeom prst="rect">
            <a:avLst/>
          </a:prstGeom>
          <a:solidFill>
            <a:srgbClr val="0000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</a:rPr>
              <a:t>Hung-Chang Chien, Arshad Chowdhury, Zhensheng Jia, Yu-Ting Hsueh, and Gee-Kung Chang,“Long-Reach, 60-GHz Mm-Wave Optical-Wireless Access Network UsingRemote Signal Regeneration and Upconversion,” </a:t>
            </a:r>
            <a:r>
              <a:rPr lang="en-US" altLang="zh-TW" sz="1000" b="1" i="1">
                <a:solidFill>
                  <a:schemeClr val="bg1"/>
                </a:solidFill>
              </a:rPr>
              <a:t>ECOC 2008</a:t>
            </a:r>
            <a:r>
              <a:rPr lang="en-US" altLang="zh-TW" sz="1000" b="1">
                <a:solidFill>
                  <a:schemeClr val="bg1"/>
                </a:solidFill>
              </a:rPr>
              <a:t>, Tu.3.F.3</a:t>
            </a:r>
          </a:p>
        </p:txBody>
      </p:sp>
      <p:sp>
        <p:nvSpPr>
          <p:cNvPr id="79927" name="Line 55"/>
          <p:cNvSpPr>
            <a:spLocks noChangeShapeType="1"/>
          </p:cNvSpPr>
          <p:nvPr/>
        </p:nvSpPr>
        <p:spPr bwMode="auto">
          <a:xfrm flipV="1">
            <a:off x="7164388" y="4149725"/>
            <a:ext cx="576262" cy="6477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28" name="Text Box 56"/>
          <p:cNvSpPr txBox="1">
            <a:spLocks noChangeArrowheads="1"/>
          </p:cNvSpPr>
          <p:nvPr/>
        </p:nvSpPr>
        <p:spPr bwMode="auto">
          <a:xfrm>
            <a:off x="7019925" y="3749675"/>
            <a:ext cx="1646238" cy="400050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Low-speed PD</a:t>
            </a:r>
          </a:p>
        </p:txBody>
      </p:sp>
      <p:sp>
        <p:nvSpPr>
          <p:cNvPr id="79929" name="Oval 57"/>
          <p:cNvSpPr>
            <a:spLocks noChangeArrowheads="1"/>
          </p:cNvSpPr>
          <p:nvPr/>
        </p:nvSpPr>
        <p:spPr bwMode="auto">
          <a:xfrm>
            <a:off x="7481888" y="2765425"/>
            <a:ext cx="503237" cy="504825"/>
          </a:xfrm>
          <a:prstGeom prst="ellipse">
            <a:avLst/>
          </a:prstGeom>
          <a:noFill/>
          <a:ln w="635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930" name="Text Box 58"/>
          <p:cNvSpPr txBox="1">
            <a:spLocks noChangeArrowheads="1"/>
          </p:cNvSpPr>
          <p:nvPr/>
        </p:nvSpPr>
        <p:spPr bwMode="auto">
          <a:xfrm>
            <a:off x="5989638" y="1412875"/>
            <a:ext cx="1690687" cy="400050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b="1"/>
              <a:t>High-speed PD</a:t>
            </a:r>
          </a:p>
        </p:txBody>
      </p:sp>
      <p:sp>
        <p:nvSpPr>
          <p:cNvPr id="79931" name="Line 59"/>
          <p:cNvSpPr>
            <a:spLocks noChangeShapeType="1"/>
          </p:cNvSpPr>
          <p:nvPr/>
        </p:nvSpPr>
        <p:spPr bwMode="auto">
          <a:xfrm>
            <a:off x="7164388" y="2997200"/>
            <a:ext cx="360362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32" name="Line 60"/>
          <p:cNvSpPr>
            <a:spLocks noChangeShapeType="1"/>
          </p:cNvSpPr>
          <p:nvPr/>
        </p:nvSpPr>
        <p:spPr bwMode="auto">
          <a:xfrm>
            <a:off x="3625850" y="3157538"/>
            <a:ext cx="215900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33" name="Line 61"/>
          <p:cNvSpPr>
            <a:spLocks noChangeShapeType="1"/>
          </p:cNvSpPr>
          <p:nvPr/>
        </p:nvSpPr>
        <p:spPr bwMode="auto">
          <a:xfrm>
            <a:off x="6804025" y="1844675"/>
            <a:ext cx="360363" cy="1152525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34" name="Line 62"/>
          <p:cNvSpPr>
            <a:spLocks noChangeShapeType="1"/>
          </p:cNvSpPr>
          <p:nvPr/>
        </p:nvSpPr>
        <p:spPr bwMode="auto">
          <a:xfrm flipH="1">
            <a:off x="7585075" y="2852738"/>
            <a:ext cx="300038" cy="319087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35" name="Line 63"/>
          <p:cNvSpPr>
            <a:spLocks noChangeShapeType="1"/>
          </p:cNvSpPr>
          <p:nvPr/>
        </p:nvSpPr>
        <p:spPr bwMode="auto">
          <a:xfrm>
            <a:off x="7524750" y="2852738"/>
            <a:ext cx="388938" cy="3175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36" name="Line 64"/>
          <p:cNvSpPr>
            <a:spLocks noChangeShapeType="1"/>
          </p:cNvSpPr>
          <p:nvPr/>
        </p:nvSpPr>
        <p:spPr bwMode="auto">
          <a:xfrm>
            <a:off x="8027988" y="2997200"/>
            <a:ext cx="73025" cy="71438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37" name="Line 65"/>
          <p:cNvSpPr>
            <a:spLocks noChangeShapeType="1"/>
          </p:cNvSpPr>
          <p:nvPr/>
        </p:nvSpPr>
        <p:spPr bwMode="auto">
          <a:xfrm flipV="1">
            <a:off x="8578850" y="2243138"/>
            <a:ext cx="0" cy="757237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38" name="AutoShape 66"/>
          <p:cNvSpPr>
            <a:spLocks noChangeArrowheads="1"/>
          </p:cNvSpPr>
          <p:nvPr/>
        </p:nvSpPr>
        <p:spPr bwMode="auto">
          <a:xfrm rot="10800000">
            <a:off x="8362950" y="1916113"/>
            <a:ext cx="433388" cy="431800"/>
          </a:xfrm>
          <a:prstGeom prst="triangle">
            <a:avLst>
              <a:gd name="adj" fmla="val 50000"/>
            </a:avLst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939" name="Freeform 67"/>
          <p:cNvSpPr>
            <a:spLocks/>
          </p:cNvSpPr>
          <p:nvPr/>
        </p:nvSpPr>
        <p:spPr bwMode="auto">
          <a:xfrm>
            <a:off x="8602663" y="1701800"/>
            <a:ext cx="336550" cy="503238"/>
          </a:xfrm>
          <a:custGeom>
            <a:avLst/>
            <a:gdLst>
              <a:gd name="T0" fmla="*/ 0 w 212"/>
              <a:gd name="T1" fmla="*/ 0 h 317"/>
              <a:gd name="T2" fmla="*/ 2147483647 w 212"/>
              <a:gd name="T3" fmla="*/ 2147483647 h 317"/>
              <a:gd name="T4" fmla="*/ 2147483647 w 212"/>
              <a:gd name="T5" fmla="*/ 2147483647 h 317"/>
              <a:gd name="T6" fmla="*/ 0 60000 65536"/>
              <a:gd name="T7" fmla="*/ 0 60000 65536"/>
              <a:gd name="T8" fmla="*/ 0 60000 65536"/>
              <a:gd name="T9" fmla="*/ 0 w 212"/>
              <a:gd name="T10" fmla="*/ 0 h 317"/>
              <a:gd name="T11" fmla="*/ 212 w 212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317">
                <a:moveTo>
                  <a:pt x="0" y="0"/>
                </a:moveTo>
                <a:cubicBezTo>
                  <a:pt x="76" y="18"/>
                  <a:pt x="152" y="37"/>
                  <a:pt x="182" y="90"/>
                </a:cubicBezTo>
                <a:cubicBezTo>
                  <a:pt x="212" y="143"/>
                  <a:pt x="182" y="279"/>
                  <a:pt x="182" y="317"/>
                </a:cubicBezTo>
              </a:path>
            </a:pathLst>
          </a:custGeom>
          <a:noFill/>
          <a:ln w="63500" cap="flat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40" name="Freeform 68"/>
          <p:cNvSpPr>
            <a:spLocks/>
          </p:cNvSpPr>
          <p:nvPr/>
        </p:nvSpPr>
        <p:spPr bwMode="auto">
          <a:xfrm>
            <a:off x="8699500" y="1557338"/>
            <a:ext cx="384175" cy="503237"/>
          </a:xfrm>
          <a:custGeom>
            <a:avLst/>
            <a:gdLst>
              <a:gd name="T0" fmla="*/ 0 w 212"/>
              <a:gd name="T1" fmla="*/ 0 h 317"/>
              <a:gd name="T2" fmla="*/ 2147483647 w 212"/>
              <a:gd name="T3" fmla="*/ 2147483647 h 317"/>
              <a:gd name="T4" fmla="*/ 2147483647 w 212"/>
              <a:gd name="T5" fmla="*/ 2147483647 h 317"/>
              <a:gd name="T6" fmla="*/ 0 60000 65536"/>
              <a:gd name="T7" fmla="*/ 0 60000 65536"/>
              <a:gd name="T8" fmla="*/ 0 60000 65536"/>
              <a:gd name="T9" fmla="*/ 0 w 212"/>
              <a:gd name="T10" fmla="*/ 0 h 317"/>
              <a:gd name="T11" fmla="*/ 212 w 212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317">
                <a:moveTo>
                  <a:pt x="0" y="0"/>
                </a:moveTo>
                <a:cubicBezTo>
                  <a:pt x="76" y="18"/>
                  <a:pt x="152" y="37"/>
                  <a:pt x="182" y="90"/>
                </a:cubicBezTo>
                <a:cubicBezTo>
                  <a:pt x="212" y="143"/>
                  <a:pt x="182" y="279"/>
                  <a:pt x="182" y="317"/>
                </a:cubicBezTo>
              </a:path>
            </a:pathLst>
          </a:custGeom>
          <a:noFill/>
          <a:ln w="63500" cap="flat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41" name="Freeform 69"/>
          <p:cNvSpPr>
            <a:spLocks/>
          </p:cNvSpPr>
          <p:nvPr/>
        </p:nvSpPr>
        <p:spPr bwMode="auto">
          <a:xfrm>
            <a:off x="8867775" y="1412875"/>
            <a:ext cx="384175" cy="503238"/>
          </a:xfrm>
          <a:custGeom>
            <a:avLst/>
            <a:gdLst>
              <a:gd name="T0" fmla="*/ 0 w 212"/>
              <a:gd name="T1" fmla="*/ 0 h 317"/>
              <a:gd name="T2" fmla="*/ 2147483647 w 212"/>
              <a:gd name="T3" fmla="*/ 2147483647 h 317"/>
              <a:gd name="T4" fmla="*/ 2147483647 w 212"/>
              <a:gd name="T5" fmla="*/ 2147483647 h 317"/>
              <a:gd name="T6" fmla="*/ 0 60000 65536"/>
              <a:gd name="T7" fmla="*/ 0 60000 65536"/>
              <a:gd name="T8" fmla="*/ 0 60000 65536"/>
              <a:gd name="T9" fmla="*/ 0 w 212"/>
              <a:gd name="T10" fmla="*/ 0 h 317"/>
              <a:gd name="T11" fmla="*/ 212 w 212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317">
                <a:moveTo>
                  <a:pt x="0" y="0"/>
                </a:moveTo>
                <a:cubicBezTo>
                  <a:pt x="76" y="18"/>
                  <a:pt x="152" y="37"/>
                  <a:pt x="182" y="90"/>
                </a:cubicBezTo>
                <a:cubicBezTo>
                  <a:pt x="212" y="143"/>
                  <a:pt x="182" y="279"/>
                  <a:pt x="182" y="317"/>
                </a:cubicBezTo>
              </a:path>
            </a:pathLst>
          </a:custGeom>
          <a:noFill/>
          <a:ln w="63500" cap="flat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42" name="Line 9"/>
          <p:cNvSpPr>
            <a:spLocks noChangeShapeType="1"/>
          </p:cNvSpPr>
          <p:nvPr/>
        </p:nvSpPr>
        <p:spPr bwMode="auto">
          <a:xfrm>
            <a:off x="2052638" y="3141663"/>
            <a:ext cx="358775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9943" name="Line 20"/>
          <p:cNvSpPr>
            <a:spLocks noChangeShapeType="1"/>
          </p:cNvSpPr>
          <p:nvPr/>
        </p:nvSpPr>
        <p:spPr bwMode="auto">
          <a:xfrm>
            <a:off x="3635375" y="3141663"/>
            <a:ext cx="1817688" cy="1587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430" name="Oval 72"/>
          <p:cNvSpPr>
            <a:spLocks noChangeArrowheads="1"/>
          </p:cNvSpPr>
          <p:nvPr/>
        </p:nvSpPr>
        <p:spPr bwMode="auto">
          <a:xfrm>
            <a:off x="5724525" y="765175"/>
            <a:ext cx="2087563" cy="316865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948" name="AutoShape 76"/>
          <p:cNvSpPr>
            <a:spLocks noChangeArrowheads="1"/>
          </p:cNvSpPr>
          <p:nvPr/>
        </p:nvSpPr>
        <p:spPr bwMode="auto">
          <a:xfrm rot="5400000">
            <a:off x="8100219" y="2782094"/>
            <a:ext cx="433388" cy="431800"/>
          </a:xfrm>
          <a:prstGeom prst="triangle">
            <a:avLst>
              <a:gd name="adj" fmla="val 50000"/>
            </a:avLst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432" name="Oval 77"/>
          <p:cNvSpPr>
            <a:spLocks noChangeArrowheads="1"/>
          </p:cNvSpPr>
          <p:nvPr/>
        </p:nvSpPr>
        <p:spPr bwMode="auto">
          <a:xfrm>
            <a:off x="5292725" y="1557338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" name="Oval 29"/>
          <p:cNvSpPr>
            <a:spLocks noChangeArrowheads="1"/>
          </p:cNvSpPr>
          <p:nvPr/>
        </p:nvSpPr>
        <p:spPr bwMode="auto">
          <a:xfrm>
            <a:off x="5795963" y="1196975"/>
            <a:ext cx="2089150" cy="792163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Oval 29"/>
          <p:cNvSpPr>
            <a:spLocks noChangeArrowheads="1"/>
          </p:cNvSpPr>
          <p:nvPr/>
        </p:nvSpPr>
        <p:spPr bwMode="auto">
          <a:xfrm>
            <a:off x="7380288" y="2636838"/>
            <a:ext cx="720725" cy="720725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7954963" y="2636838"/>
            <a:ext cx="720725" cy="720725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2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2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82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82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8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8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7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7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7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7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7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7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7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7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7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7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7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7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7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7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7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 animBg="1"/>
      <p:bldP spid="79897" grpId="0" animBg="1"/>
      <p:bldP spid="82963" grpId="0" animBg="1"/>
      <p:bldP spid="82973" grpId="0" animBg="1"/>
      <p:bldP spid="82973" grpId="1" animBg="1"/>
      <p:bldP spid="82972" grpId="0" animBg="1"/>
      <p:bldP spid="82972" grpId="1" animBg="1"/>
      <p:bldP spid="79913" grpId="0" animBg="1"/>
      <p:bldP spid="82986" grpId="0"/>
      <p:bldP spid="82986" grpId="1"/>
      <p:bldP spid="82987" grpId="0" animBg="1"/>
      <p:bldP spid="82990" grpId="0" animBg="1"/>
      <p:bldP spid="82991" grpId="0" animBg="1"/>
      <p:bldP spid="82992" grpId="0" animBg="1"/>
      <p:bldP spid="82994" grpId="0" animBg="1"/>
      <p:bldP spid="82996" grpId="0" animBg="1"/>
      <p:bldP spid="82997" grpId="0"/>
      <p:bldP spid="82998" grpId="0" animBg="1"/>
      <p:bldP spid="83006" grpId="0"/>
      <p:bldP spid="83007" grpId="0" animBg="1"/>
      <p:bldP spid="83008" grpId="0"/>
      <p:bldP spid="79927" grpId="0" animBg="1"/>
      <p:bldP spid="79928" grpId="0" animBg="1"/>
      <p:bldP spid="79929" grpId="0" animBg="1"/>
      <p:bldP spid="79930" grpId="0" animBg="1"/>
      <p:bldP spid="79931" grpId="0" animBg="1"/>
      <p:bldP spid="79932" grpId="0" animBg="1"/>
      <p:bldP spid="79933" grpId="0" animBg="1"/>
      <p:bldP spid="79934" grpId="0" animBg="1"/>
      <p:bldP spid="79935" grpId="0" animBg="1"/>
      <p:bldP spid="79936" grpId="0" animBg="1"/>
      <p:bldP spid="79937" grpId="0" animBg="1"/>
      <p:bldP spid="79938" grpId="0" animBg="1"/>
      <p:bldP spid="79939" grpId="0" animBg="1"/>
      <p:bldP spid="79940" grpId="0" animBg="1"/>
      <p:bldP spid="79941" grpId="0" animBg="1"/>
      <p:bldP spid="79942" grpId="0" animBg="1"/>
      <p:bldP spid="79943" grpId="0" animBg="1"/>
      <p:bldP spid="79948" grpId="0" animBg="1"/>
      <p:bldP spid="4" grpId="0" animBg="1"/>
      <p:bldP spid="6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gure 1 invi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744" y="1628800"/>
            <a:ext cx="9277744" cy="43204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 bwMode="auto">
          <a:xfrm>
            <a:off x="6012160" y="3573016"/>
            <a:ext cx="1008112" cy="7920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2FE08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5" name="直線單箭頭接點 4"/>
          <p:cNvCxnSpPr>
            <a:stCxn id="3" idx="4"/>
          </p:cNvCxnSpPr>
          <p:nvPr/>
        </p:nvCxnSpPr>
        <p:spPr bwMode="auto">
          <a:xfrm rot="5400000">
            <a:off x="5868144" y="4437112"/>
            <a:ext cx="72008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文字方塊 5"/>
          <p:cNvSpPr txBox="1"/>
          <p:nvPr/>
        </p:nvSpPr>
        <p:spPr>
          <a:xfrm>
            <a:off x="4895528" y="5085184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Photodiode + Antenna: Photonic Transmitter 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5536" y="4046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Conceptual Diagram in MOF System……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b="1" smtClean="0">
                <a:solidFill>
                  <a:schemeClr val="bg1"/>
                </a:solidFill>
              </a:rPr>
              <a:t>Wireless Data Transmission</a:t>
            </a:r>
          </a:p>
        </p:txBody>
      </p:sp>
      <p:pic>
        <p:nvPicPr>
          <p:cNvPr id="32771" name="圖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268413"/>
            <a:ext cx="7596188" cy="5456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 4 25 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6736064" cy="37923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000" b="1" smtClean="0">
                <a:solidFill>
                  <a:schemeClr val="bg1"/>
                </a:solidFill>
              </a:rPr>
              <a:t>25Gbit/s Wireless Data Transmission</a:t>
            </a:r>
          </a:p>
        </p:txBody>
      </p:sp>
      <p:pic>
        <p:nvPicPr>
          <p:cNvPr id="3481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30325"/>
            <a:ext cx="3024187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Rectangle 7"/>
          <p:cNvSpPr>
            <a:spLocks noChangeArrowheads="1"/>
          </p:cNvSpPr>
          <p:nvPr/>
        </p:nvSpPr>
        <p:spPr bwMode="auto">
          <a:xfrm>
            <a:off x="-2989263" y="3429000"/>
            <a:ext cx="9467851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This Work</a:t>
            </a:r>
          </a:p>
          <a:p>
            <a:pPr>
              <a:spcBef>
                <a:spcPct val="0"/>
              </a:spcBef>
            </a:pPr>
            <a:r>
              <a:rPr lang="en-US" altLang="zh-TW" sz="2000" b="1" i="1" u="sng">
                <a:solidFill>
                  <a:srgbClr val="FFFF00"/>
                </a:solidFill>
                <a:cs typeface="Times New Roman" pitchFamily="18" charset="0"/>
              </a:rPr>
              <a:t>25</a:t>
            </a:r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Gbit/s at </a:t>
            </a:r>
            <a:r>
              <a:rPr lang="en-US" altLang="zh-TW" sz="2000" b="1" i="1" u="sng">
                <a:solidFill>
                  <a:srgbClr val="FFFF00"/>
                </a:solidFill>
                <a:cs typeface="Times New Roman" pitchFamily="18" charset="0"/>
              </a:rPr>
              <a:t>93</a:t>
            </a:r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GHz</a:t>
            </a: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2850" y="1330325"/>
            <a:ext cx="2701925" cy="2098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822" name="矩形 1"/>
          <p:cNvSpPr>
            <a:spLocks noChangeArrowheads="1"/>
          </p:cNvSpPr>
          <p:nvPr/>
        </p:nvSpPr>
        <p:spPr bwMode="auto">
          <a:xfrm>
            <a:off x="5830888" y="3573463"/>
            <a:ext cx="363696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Fraunhofer Institute for Applied Solid-State Physics(IAF)</a:t>
            </a:r>
          </a:p>
          <a:p>
            <a:r>
              <a:rPr lang="en-US" altLang="zh-TW" sz="2000" b="1" i="1" u="sng">
                <a:solidFill>
                  <a:srgbClr val="FFFF00"/>
                </a:solidFill>
                <a:cs typeface="Times New Roman" pitchFamily="18" charset="0"/>
              </a:rPr>
              <a:t>15</a:t>
            </a:r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Gbit/s at </a:t>
            </a:r>
            <a:r>
              <a:rPr lang="en-US" altLang="zh-TW" sz="2000" b="1" i="1" u="sng">
                <a:solidFill>
                  <a:srgbClr val="FFFF00"/>
                </a:solidFill>
                <a:cs typeface="Times New Roman" pitchFamily="18" charset="0"/>
              </a:rPr>
              <a:t>220</a:t>
            </a:r>
            <a:r>
              <a:rPr lang="en-US" altLang="zh-TW" sz="2000" b="1" i="1" u="sng">
                <a:solidFill>
                  <a:srgbClr val="FF0000"/>
                </a:solidFill>
                <a:cs typeface="Times New Roman" pitchFamily="18" charset="0"/>
              </a:rPr>
              <a:t>GHz</a:t>
            </a:r>
          </a:p>
        </p:txBody>
      </p:sp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3738" y="1330325"/>
            <a:ext cx="2597150" cy="200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824" name="矩形 9"/>
          <p:cNvSpPr>
            <a:spLocks noChangeArrowheads="1"/>
          </p:cNvSpPr>
          <p:nvPr/>
        </p:nvSpPr>
        <p:spPr bwMode="auto">
          <a:xfrm>
            <a:off x="2843213" y="3535363"/>
            <a:ext cx="36369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 i="1" u="sng" dirty="0" smtClean="0">
                <a:solidFill>
                  <a:srgbClr val="FF0000"/>
                </a:solidFill>
                <a:cs typeface="Times New Roman" pitchFamily="18" charset="0"/>
              </a:rPr>
              <a:t>NTT</a:t>
            </a:r>
            <a:r>
              <a:rPr lang="en-US" altLang="zh-TW" sz="2000" b="1" i="1" u="sng" dirty="0" smtClean="0">
                <a:solidFill>
                  <a:srgbClr val="FFFF00"/>
                </a:solidFill>
                <a:cs typeface="Times New Roman" pitchFamily="18" charset="0"/>
              </a:rPr>
              <a:t> 24 </a:t>
            </a:r>
            <a:r>
              <a:rPr lang="en-US" altLang="zh-TW" sz="2000" b="1" i="1" u="sng" dirty="0" err="1" smtClean="0">
                <a:solidFill>
                  <a:srgbClr val="FF0000"/>
                </a:solidFill>
                <a:cs typeface="Times New Roman" pitchFamily="18" charset="0"/>
              </a:rPr>
              <a:t>Gbit</a:t>
            </a:r>
            <a:r>
              <a:rPr lang="en-US" altLang="zh-TW" sz="2000" b="1" i="1" u="sng" dirty="0" smtClean="0">
                <a:solidFill>
                  <a:srgbClr val="FF0000"/>
                </a:solidFill>
                <a:cs typeface="Times New Roman" pitchFamily="18" charset="0"/>
              </a:rPr>
              <a:t>/s </a:t>
            </a:r>
            <a:r>
              <a:rPr lang="en-US" altLang="zh-TW" sz="2000" b="1" i="1" u="sng" dirty="0">
                <a:solidFill>
                  <a:srgbClr val="FF0000"/>
                </a:solidFill>
                <a:cs typeface="Times New Roman" pitchFamily="18" charset="0"/>
              </a:rPr>
              <a:t>at </a:t>
            </a:r>
            <a:r>
              <a:rPr lang="en-US" altLang="zh-TW" sz="2000" b="1" i="1" u="sng" dirty="0">
                <a:solidFill>
                  <a:srgbClr val="FFFF00"/>
                </a:solidFill>
                <a:cs typeface="Times New Roman" pitchFamily="18" charset="0"/>
              </a:rPr>
              <a:t>300</a:t>
            </a:r>
            <a:r>
              <a:rPr lang="en-US" altLang="zh-TW" sz="2000" b="1" i="1" u="sng" dirty="0">
                <a:solidFill>
                  <a:srgbClr val="FF0000"/>
                </a:solidFill>
                <a:cs typeface="Times New Roman" pitchFamily="18" charset="0"/>
              </a:rPr>
              <a:t>GHz</a:t>
            </a:r>
          </a:p>
        </p:txBody>
      </p:sp>
      <p:sp>
        <p:nvSpPr>
          <p:cNvPr id="34825" name="文字方塊 2"/>
          <p:cNvSpPr txBox="1">
            <a:spLocks noChangeArrowheads="1"/>
          </p:cNvSpPr>
          <p:nvPr/>
        </p:nvSpPr>
        <p:spPr bwMode="auto">
          <a:xfrm>
            <a:off x="288925" y="5229225"/>
            <a:ext cx="8459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1">
                <a:solidFill>
                  <a:srgbClr val="FF0000"/>
                </a:solidFill>
              </a:rPr>
              <a:t>Highest Data Rate at Lowest Carrier Frequency!!</a:t>
            </a:r>
            <a:endParaRPr lang="zh-TW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</a:rPr>
              <a:t>How to obtain more bandwidth ?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412875"/>
            <a:ext cx="7127875" cy="4497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95288" y="6092825"/>
            <a:ext cx="7993062" cy="396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000"/>
              <a:t>Tadao Nagatsuma Ho-Jin Song, and Yuichi Kado,"Challenges for Ultrahigh-Speed Wireless Communications Using Terahertz Waves,"Terahertz Science and Technology,Vol.3, No.2, June 2010</a:t>
            </a:r>
            <a:endParaRPr lang="zh-TW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4213" y="387350"/>
            <a:ext cx="1409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7544" y="981075"/>
            <a:ext cx="877836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>
                <a:solidFill>
                  <a:srgbClr val="FFFFCC"/>
                </a:solidFill>
              </a:rPr>
              <a:t>Introduction</a:t>
            </a:r>
            <a:r>
              <a:rPr lang="en-US" altLang="zh-TW" sz="2400" b="1" dirty="0">
                <a:solidFill>
                  <a:srgbClr val="FF0000"/>
                </a:solidFill>
              </a:rPr>
              <a:t>  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Working Principle of NBUTC-PD</a:t>
            </a: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High-Power and Ultrafast Modulation Characteristic</a:t>
            </a:r>
            <a:endParaRPr lang="en-US" altLang="zh-TW" sz="2400" b="1" dirty="0">
              <a:solidFill>
                <a:srgbClr val="FFFFCC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FFCC"/>
                </a:solidFill>
              </a:rPr>
              <a:t>Applications for Communication and Radar Imaging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  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marL="812800" indent="-812800" algn="l">
              <a:lnSpc>
                <a:spcPct val="200000"/>
              </a:lnSpc>
              <a:spcBef>
                <a:spcPct val="0"/>
              </a:spcBef>
              <a:buFont typeface="Wingdings" pitchFamily="2" charset="2"/>
              <a:buAutoNum type="romanUcPeriod"/>
            </a:pPr>
            <a:r>
              <a:rPr lang="en-US" altLang="zh-TW" sz="2400" b="1" dirty="0" smtClean="0">
                <a:solidFill>
                  <a:srgbClr val="FF0000"/>
                </a:solidFill>
              </a:rPr>
              <a:t>Conclusion</a:t>
            </a:r>
            <a:endParaRPr lang="en-US" altLang="zh-TW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FFCC"/>
                </a:solidFill>
              </a:rPr>
              <a:t>Conclusion</a:t>
            </a:r>
            <a:endParaRPr lang="zh-TW" altLang="en-US" dirty="0">
              <a:solidFill>
                <a:srgbClr val="FFFF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en-US" altLang="zh-TW" sz="2800" dirty="0" smtClean="0">
                <a:solidFill>
                  <a:srgbClr val="FFFFCC"/>
                </a:solidFill>
              </a:rPr>
              <a:t>Higher optimum bias for near-ballistic transport in NBUTC-PD : p-type charge layer in collector </a:t>
            </a:r>
          </a:p>
          <a:p>
            <a:r>
              <a:rPr lang="en-US" altLang="zh-TW" sz="2800" dirty="0" smtClean="0">
                <a:solidFill>
                  <a:srgbClr val="FFFFCC"/>
                </a:solidFill>
              </a:rPr>
              <a:t>Ultra-fast switching characteristic: Field-effect to modulate electron drift-velocity </a:t>
            </a:r>
            <a:r>
              <a:rPr lang="en-US" altLang="zh-TW" sz="2800" b="1" i="1" u="sng" dirty="0" smtClean="0">
                <a:solidFill>
                  <a:srgbClr val="FF0000"/>
                </a:solidFill>
              </a:rPr>
              <a:t>(good MMW switch !!)  </a:t>
            </a:r>
          </a:p>
          <a:p>
            <a:r>
              <a:rPr lang="en-US" altLang="zh-TW" sz="2800" dirty="0" smtClean="0">
                <a:solidFill>
                  <a:srgbClr val="FFFFCC"/>
                </a:solidFill>
              </a:rPr>
              <a:t>High Performance photonic-transmitter mixer: Good PD modeling and MMW design </a:t>
            </a:r>
          </a:p>
          <a:p>
            <a:r>
              <a:rPr lang="en-US" altLang="zh-TW" sz="2800" dirty="0" smtClean="0">
                <a:solidFill>
                  <a:srgbClr val="FFFFCC"/>
                </a:solidFill>
              </a:rPr>
              <a:t>Record-High error-free wireless data rate (25 </a:t>
            </a:r>
            <a:r>
              <a:rPr lang="en-US" altLang="zh-TW" sz="2800" dirty="0" err="1" smtClean="0">
                <a:solidFill>
                  <a:srgbClr val="FFFFCC"/>
                </a:solidFill>
              </a:rPr>
              <a:t>Gbps</a:t>
            </a:r>
            <a:r>
              <a:rPr lang="en-US" altLang="zh-TW" sz="2800" dirty="0" smtClean="0">
                <a:solidFill>
                  <a:srgbClr val="FFFFCC"/>
                </a:solidFill>
              </a:rPr>
              <a:t>) with high-power performance (~ 20mA saturation current)  </a:t>
            </a:r>
          </a:p>
          <a:p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61" name="Text Box 5"/>
          <p:cNvSpPr txBox="1">
            <a:spLocks noChangeArrowheads="1"/>
          </p:cNvSpPr>
          <p:nvPr/>
        </p:nvSpPr>
        <p:spPr bwMode="auto">
          <a:xfrm>
            <a:off x="1692275" y="2924175"/>
            <a:ext cx="619283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3600" b="1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Thanks for your attention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7450" y="1604963"/>
            <a:ext cx="3468688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" y="1700213"/>
            <a:ext cx="4171950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defRPr/>
            </a:pPr>
            <a:r>
              <a:rPr lang="en-US" altLang="zh-TW" b="1" kern="1200" dirty="0" smtClean="0">
                <a:solidFill>
                  <a:srgbClr val="FF0000"/>
                </a:solidFill>
                <a:latin typeface="Arial" charset="0"/>
              </a:rPr>
              <a:t>Shielding structure</a:t>
            </a:r>
            <a:endParaRPr lang="en-US" altLang="zh-TW" b="1" kern="1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101" name="文字方塊 10"/>
          <p:cNvSpPr txBox="1">
            <a:spLocks noChangeArrowheads="1"/>
          </p:cNvSpPr>
          <p:nvPr/>
        </p:nvSpPr>
        <p:spPr bwMode="auto">
          <a:xfrm>
            <a:off x="323731" y="1012825"/>
            <a:ext cx="45881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100 um slot-width on WR-3 short-end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Substrate thickness is 70um</a:t>
            </a:r>
            <a:endParaRPr lang="zh-TW" altLang="en-US" sz="2000" dirty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  <a:p>
            <a:pPr>
              <a:buFont typeface="Arial" pitchFamily="34" charset="0"/>
              <a:buChar char="•"/>
            </a:pPr>
            <a:endParaRPr lang="zh-TW" altLang="en-US" sz="2000" dirty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4102" name="直線單箭頭接點 4"/>
          <p:cNvCxnSpPr>
            <a:cxnSpLocks noChangeShapeType="1"/>
          </p:cNvCxnSpPr>
          <p:nvPr/>
        </p:nvCxnSpPr>
        <p:spPr bwMode="auto">
          <a:xfrm flipH="1">
            <a:off x="6048375" y="2274888"/>
            <a:ext cx="728663" cy="433387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03" name="文字方塊 10"/>
          <p:cNvSpPr txBox="1">
            <a:spLocks noChangeArrowheads="1"/>
          </p:cNvSpPr>
          <p:nvPr/>
        </p:nvSpPr>
        <p:spPr bwMode="auto">
          <a:xfrm>
            <a:off x="6261100" y="1874838"/>
            <a:ext cx="839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WR-3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4104" name="向右箭號 7"/>
          <p:cNvSpPr>
            <a:spLocks noChangeArrowheads="1"/>
          </p:cNvSpPr>
          <p:nvPr/>
        </p:nvSpPr>
        <p:spPr bwMode="auto">
          <a:xfrm rot="-5400000">
            <a:off x="1759745" y="5844381"/>
            <a:ext cx="671512" cy="403225"/>
          </a:xfrm>
          <a:prstGeom prst="rightArrow">
            <a:avLst>
              <a:gd name="adj1" fmla="val 50000"/>
              <a:gd name="adj2" fmla="val 49922"/>
            </a:avLst>
          </a:prstGeom>
          <a:solidFill>
            <a:srgbClr val="FF0000"/>
          </a:solidFill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4105" name="文字方塊 10"/>
          <p:cNvSpPr txBox="1">
            <a:spLocks noChangeArrowheads="1"/>
          </p:cNvSpPr>
          <p:nvPr/>
        </p:nvSpPr>
        <p:spPr bwMode="auto">
          <a:xfrm>
            <a:off x="1501775" y="6440488"/>
            <a:ext cx="1265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Input port</a:t>
            </a:r>
            <a:endParaRPr lang="zh-TW" altLang="en-US" sz="2000" dirty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4106" name="向右箭號 7"/>
          <p:cNvSpPr>
            <a:spLocks noChangeArrowheads="1"/>
          </p:cNvSpPr>
          <p:nvPr/>
        </p:nvSpPr>
        <p:spPr bwMode="auto">
          <a:xfrm rot="-5400000">
            <a:off x="7174706" y="5325269"/>
            <a:ext cx="671513" cy="403225"/>
          </a:xfrm>
          <a:prstGeom prst="rightArrow">
            <a:avLst>
              <a:gd name="adj1" fmla="val 50000"/>
              <a:gd name="adj2" fmla="val 49922"/>
            </a:avLst>
          </a:prstGeom>
          <a:solidFill>
            <a:srgbClr val="FF0000"/>
          </a:solidFill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4107" name="文字方塊 10"/>
          <p:cNvSpPr txBox="1">
            <a:spLocks noChangeArrowheads="1"/>
          </p:cNvSpPr>
          <p:nvPr/>
        </p:nvSpPr>
        <p:spPr bwMode="auto">
          <a:xfrm>
            <a:off x="6048375" y="5527675"/>
            <a:ext cx="1265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Input port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4108" name="直線單箭頭接點 4"/>
          <p:cNvCxnSpPr>
            <a:cxnSpLocks noChangeShapeType="1"/>
          </p:cNvCxnSpPr>
          <p:nvPr/>
        </p:nvCxnSpPr>
        <p:spPr bwMode="auto">
          <a:xfrm flipH="1">
            <a:off x="7737475" y="2427288"/>
            <a:ext cx="365125" cy="4318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09" name="文字方塊 10"/>
          <p:cNvSpPr txBox="1">
            <a:spLocks noChangeArrowheads="1"/>
          </p:cNvSpPr>
          <p:nvPr/>
        </p:nvSpPr>
        <p:spPr bwMode="auto">
          <a:xfrm>
            <a:off x="7764463" y="2027238"/>
            <a:ext cx="1309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Short-end</a:t>
            </a:r>
            <a:endParaRPr lang="zh-TW" altLang="en-US" sz="2000" dirty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4110" name="文字方塊 10"/>
          <p:cNvSpPr txBox="1">
            <a:spLocks noChangeArrowheads="1"/>
          </p:cNvSpPr>
          <p:nvPr/>
        </p:nvSpPr>
        <p:spPr bwMode="auto">
          <a:xfrm>
            <a:off x="4500563" y="1828800"/>
            <a:ext cx="1323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Open-end</a:t>
            </a:r>
            <a:endParaRPr lang="zh-TW" altLang="en-US" sz="2000" dirty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4111" name="直線單箭頭接點 4"/>
          <p:cNvCxnSpPr>
            <a:cxnSpLocks noChangeShapeType="1"/>
          </p:cNvCxnSpPr>
          <p:nvPr/>
        </p:nvCxnSpPr>
        <p:spPr bwMode="auto">
          <a:xfrm>
            <a:off x="4997450" y="2427288"/>
            <a:ext cx="295275" cy="4318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12" name="橢圓 6"/>
          <p:cNvSpPr>
            <a:spLocks noChangeArrowheads="1"/>
          </p:cNvSpPr>
          <p:nvPr/>
        </p:nvSpPr>
        <p:spPr bwMode="auto">
          <a:xfrm>
            <a:off x="6965950" y="3643313"/>
            <a:ext cx="828675" cy="1081087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cxnSp>
        <p:nvCxnSpPr>
          <p:cNvPr id="4113" name="直線單箭頭接點 7"/>
          <p:cNvCxnSpPr>
            <a:cxnSpLocks noChangeShapeType="1"/>
          </p:cNvCxnSpPr>
          <p:nvPr/>
        </p:nvCxnSpPr>
        <p:spPr bwMode="auto">
          <a:xfrm flipV="1">
            <a:off x="3779838" y="2470150"/>
            <a:ext cx="0" cy="14779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4114" name="文字方塊 10"/>
          <p:cNvSpPr txBox="1">
            <a:spLocks noChangeArrowheads="1"/>
          </p:cNvSpPr>
          <p:nvPr/>
        </p:nvSpPr>
        <p:spPr bwMode="auto">
          <a:xfrm>
            <a:off x="3937000" y="3048000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430um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4115" name="直線單箭頭接點 7"/>
          <p:cNvCxnSpPr>
            <a:cxnSpLocks noChangeShapeType="1"/>
          </p:cNvCxnSpPr>
          <p:nvPr/>
        </p:nvCxnSpPr>
        <p:spPr bwMode="auto">
          <a:xfrm flipH="1">
            <a:off x="642938" y="2343150"/>
            <a:ext cx="2921000" cy="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4116" name="文字方塊 10"/>
          <p:cNvSpPr txBox="1">
            <a:spLocks noChangeArrowheads="1"/>
          </p:cNvSpPr>
          <p:nvPr/>
        </p:nvSpPr>
        <p:spPr bwMode="auto">
          <a:xfrm>
            <a:off x="1649413" y="1874838"/>
            <a:ext cx="969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860um</a:t>
            </a:r>
            <a:endParaRPr lang="zh-TW" altLang="en-US" sz="2000" dirty="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2893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943100"/>
            <a:ext cx="343535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defRPr/>
            </a:pPr>
            <a:r>
              <a:rPr lang="en-US" altLang="zh-TW" b="1" kern="1200" dirty="0" smtClean="0">
                <a:solidFill>
                  <a:srgbClr val="FF0000"/>
                </a:solidFill>
                <a:latin typeface="Arial" charset="0"/>
              </a:rPr>
              <a:t>Shielding structure</a:t>
            </a:r>
            <a:endParaRPr lang="en-US" altLang="zh-TW" b="1" kern="1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25" name="文字方塊 10"/>
          <p:cNvSpPr txBox="1">
            <a:spLocks noChangeArrowheads="1"/>
          </p:cNvSpPr>
          <p:nvPr/>
        </p:nvSpPr>
        <p:spPr bwMode="auto">
          <a:xfrm>
            <a:off x="323731" y="1012825"/>
            <a:ext cx="45881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 100 um slot-width on WR-3 short-end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Substrate thickness is 70um</a:t>
            </a:r>
            <a:endParaRPr lang="zh-TW" altLang="en-US" sz="2000" dirty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  <a:p>
            <a:pPr>
              <a:buFont typeface="Arial" pitchFamily="34" charset="0"/>
              <a:buChar char="•"/>
            </a:pPr>
            <a:endParaRPr lang="zh-TW" altLang="en-US" sz="2000" dirty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5126" name="直線單箭頭接點 5"/>
          <p:cNvCxnSpPr>
            <a:cxnSpLocks noChangeShapeType="1"/>
          </p:cNvCxnSpPr>
          <p:nvPr/>
        </p:nvCxnSpPr>
        <p:spPr bwMode="auto">
          <a:xfrm flipH="1">
            <a:off x="2744788" y="2760663"/>
            <a:ext cx="1014412" cy="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127" name="文字方塊 10"/>
          <p:cNvSpPr txBox="1">
            <a:spLocks noChangeArrowheads="1"/>
          </p:cNvSpPr>
          <p:nvPr/>
        </p:nvSpPr>
        <p:spPr bwMode="auto">
          <a:xfrm>
            <a:off x="3635375" y="2560638"/>
            <a:ext cx="839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WR-3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5128" name="向右箭號 8"/>
          <p:cNvSpPr>
            <a:spLocks noChangeArrowheads="1"/>
          </p:cNvSpPr>
          <p:nvPr/>
        </p:nvSpPr>
        <p:spPr bwMode="auto">
          <a:xfrm rot="-8318775">
            <a:off x="2019300" y="5143500"/>
            <a:ext cx="950913" cy="384175"/>
          </a:xfrm>
          <a:prstGeom prst="rightArrow">
            <a:avLst>
              <a:gd name="adj1" fmla="val 50000"/>
              <a:gd name="adj2" fmla="val 50077"/>
            </a:avLst>
          </a:prstGeom>
          <a:solidFill>
            <a:srgbClr val="FF0000"/>
          </a:solidFill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5129" name="文字方塊 10"/>
          <p:cNvSpPr txBox="1">
            <a:spLocks noChangeArrowheads="1"/>
          </p:cNvSpPr>
          <p:nvPr/>
        </p:nvSpPr>
        <p:spPr bwMode="auto">
          <a:xfrm>
            <a:off x="2587625" y="5602288"/>
            <a:ext cx="1265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Arial" pitchFamily="34" charset="0"/>
                <a:ea typeface="標楷體" pitchFamily="65" charset="-120"/>
              </a:rPr>
              <a:t>Input port</a:t>
            </a:r>
            <a:endParaRPr lang="zh-TW" altLang="en-US" sz="2000" dirty="0">
              <a:solidFill>
                <a:srgbClr val="FF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5130" name="直線單箭頭接點 4"/>
          <p:cNvCxnSpPr>
            <a:cxnSpLocks noChangeShapeType="1"/>
          </p:cNvCxnSpPr>
          <p:nvPr/>
        </p:nvCxnSpPr>
        <p:spPr bwMode="auto">
          <a:xfrm flipV="1">
            <a:off x="560388" y="4878388"/>
            <a:ext cx="317500" cy="923925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131" name="文字方塊 10"/>
          <p:cNvSpPr txBox="1">
            <a:spLocks noChangeArrowheads="1"/>
          </p:cNvSpPr>
          <p:nvPr/>
        </p:nvSpPr>
        <p:spPr bwMode="auto">
          <a:xfrm>
            <a:off x="222250" y="5802313"/>
            <a:ext cx="1309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Short-end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5132" name="橢圓 15"/>
          <p:cNvSpPr>
            <a:spLocks noChangeArrowheads="1"/>
          </p:cNvSpPr>
          <p:nvPr/>
        </p:nvSpPr>
        <p:spPr bwMode="auto">
          <a:xfrm>
            <a:off x="1216025" y="4429125"/>
            <a:ext cx="1411288" cy="43180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cxnSp>
        <p:nvCxnSpPr>
          <p:cNvPr id="5133" name="直線單箭頭接點 5"/>
          <p:cNvCxnSpPr>
            <a:cxnSpLocks noChangeShapeType="1"/>
          </p:cNvCxnSpPr>
          <p:nvPr/>
        </p:nvCxnSpPr>
        <p:spPr bwMode="auto">
          <a:xfrm flipV="1">
            <a:off x="2617788" y="3644900"/>
            <a:ext cx="2601912" cy="954088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34" name="直線單箭頭接點 7"/>
          <p:cNvCxnSpPr>
            <a:cxnSpLocks noChangeShapeType="1"/>
          </p:cNvCxnSpPr>
          <p:nvPr/>
        </p:nvCxnSpPr>
        <p:spPr bwMode="auto">
          <a:xfrm flipV="1">
            <a:off x="5257800" y="3213100"/>
            <a:ext cx="1714500" cy="123825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5135" name="文字方塊 10"/>
          <p:cNvSpPr txBox="1">
            <a:spLocks noChangeArrowheads="1"/>
          </p:cNvSpPr>
          <p:nvPr/>
        </p:nvSpPr>
        <p:spPr bwMode="auto">
          <a:xfrm>
            <a:off x="5561013" y="2825750"/>
            <a:ext cx="1108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 455 um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5136" name="直線單箭頭接點 7"/>
          <p:cNvCxnSpPr>
            <a:cxnSpLocks noChangeShapeType="1"/>
          </p:cNvCxnSpPr>
          <p:nvPr/>
        </p:nvCxnSpPr>
        <p:spPr bwMode="auto">
          <a:xfrm flipH="1" flipV="1">
            <a:off x="7029450" y="3225800"/>
            <a:ext cx="50800" cy="48101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5137" name="文字方塊 10"/>
          <p:cNvSpPr txBox="1">
            <a:spLocks noChangeArrowheads="1"/>
          </p:cNvSpPr>
          <p:nvPr/>
        </p:nvSpPr>
        <p:spPr bwMode="auto">
          <a:xfrm>
            <a:off x="6891338" y="3624263"/>
            <a:ext cx="1109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 100 um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5138" name="直線單箭頭接點 7"/>
          <p:cNvCxnSpPr>
            <a:cxnSpLocks noChangeShapeType="1"/>
          </p:cNvCxnSpPr>
          <p:nvPr/>
        </p:nvCxnSpPr>
        <p:spPr bwMode="auto">
          <a:xfrm flipV="1">
            <a:off x="6972300" y="2921000"/>
            <a:ext cx="584200" cy="2921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5139" name="文字方塊 10"/>
          <p:cNvSpPr txBox="1">
            <a:spLocks noChangeArrowheads="1"/>
          </p:cNvSpPr>
          <p:nvPr/>
        </p:nvSpPr>
        <p:spPr bwMode="auto">
          <a:xfrm>
            <a:off x="7264400" y="2520950"/>
            <a:ext cx="1109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 445 um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5140" name="橢圓 15"/>
          <p:cNvSpPr>
            <a:spLocks noChangeArrowheads="1"/>
          </p:cNvSpPr>
          <p:nvPr/>
        </p:nvSpPr>
        <p:spPr bwMode="auto">
          <a:xfrm>
            <a:off x="7113588" y="2505075"/>
            <a:ext cx="1411287" cy="43180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5141" name="文字方塊 9"/>
          <p:cNvSpPr txBox="1">
            <a:spLocks noChangeArrowheads="1"/>
          </p:cNvSpPr>
          <p:nvPr/>
        </p:nvSpPr>
        <p:spPr bwMode="auto">
          <a:xfrm>
            <a:off x="5580112" y="2060848"/>
            <a:ext cx="2239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/>
              <a:t>Need to be accurate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179388" y="6308725"/>
            <a:ext cx="100806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151473-2623-4999-8B1B-E9C9D1A97BE5}" type="slidenum">
              <a:rPr lang="zh-TW" altLang="en-US" smtClean="0"/>
              <a:pPr>
                <a:defRPr/>
              </a:pPr>
              <a:t>85</a:t>
            </a:fld>
            <a:endParaRPr lang="en-US" altLang="zh-TW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946549"/>
            <a:ext cx="48180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7925" y="3091011"/>
            <a:ext cx="391477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橢圓 4"/>
          <p:cNvSpPr>
            <a:spLocks noChangeArrowheads="1"/>
          </p:cNvSpPr>
          <p:nvPr/>
        </p:nvSpPr>
        <p:spPr bwMode="auto">
          <a:xfrm>
            <a:off x="2589213" y="4099074"/>
            <a:ext cx="542925" cy="4667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3079" name="文字方塊 2"/>
          <p:cNvSpPr txBox="1">
            <a:spLocks noChangeArrowheads="1"/>
          </p:cNvSpPr>
          <p:nvPr/>
        </p:nvSpPr>
        <p:spPr bwMode="auto">
          <a:xfrm>
            <a:off x="5580063" y="2730649"/>
            <a:ext cx="1104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Top View</a:t>
            </a:r>
            <a:endParaRPr lang="zh-TW" altLang="en-US"/>
          </a:p>
        </p:txBody>
      </p:sp>
      <p:sp>
        <p:nvSpPr>
          <p:cNvPr id="3080" name="矩形 5"/>
          <p:cNvSpPr>
            <a:spLocks noChangeArrowheads="1"/>
          </p:cNvSpPr>
          <p:nvPr/>
        </p:nvSpPr>
        <p:spPr bwMode="auto">
          <a:xfrm>
            <a:off x="6430963" y="4553099"/>
            <a:ext cx="144462" cy="11160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3081" name="文字方塊 7"/>
          <p:cNvSpPr txBox="1">
            <a:spLocks noChangeArrowheads="1"/>
          </p:cNvSpPr>
          <p:nvPr/>
        </p:nvSpPr>
        <p:spPr bwMode="auto">
          <a:xfrm>
            <a:off x="6945313" y="3098949"/>
            <a:ext cx="860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Device</a:t>
            </a:r>
            <a:endParaRPr lang="zh-TW" altLang="en-US"/>
          </a:p>
        </p:txBody>
      </p:sp>
      <p:cxnSp>
        <p:nvCxnSpPr>
          <p:cNvPr id="3082" name="直線單箭頭接點 9"/>
          <p:cNvCxnSpPr>
            <a:cxnSpLocks noChangeShapeType="1"/>
          </p:cNvCxnSpPr>
          <p:nvPr/>
        </p:nvCxnSpPr>
        <p:spPr bwMode="auto">
          <a:xfrm flipV="1">
            <a:off x="6683375" y="3484711"/>
            <a:ext cx="565150" cy="847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0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757386"/>
            <a:ext cx="23431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84" name="直線單箭頭接點 10"/>
          <p:cNvCxnSpPr>
            <a:cxnSpLocks noChangeShapeType="1"/>
          </p:cNvCxnSpPr>
          <p:nvPr/>
        </p:nvCxnSpPr>
        <p:spPr bwMode="auto">
          <a:xfrm flipH="1" flipV="1">
            <a:off x="3419475" y="5107136"/>
            <a:ext cx="1263650" cy="1079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85" name="文字方塊 12"/>
          <p:cNvSpPr txBox="1">
            <a:spLocks noChangeArrowheads="1"/>
          </p:cNvSpPr>
          <p:nvPr/>
        </p:nvSpPr>
        <p:spPr bwMode="auto">
          <a:xfrm>
            <a:off x="1476375" y="2370286"/>
            <a:ext cx="1098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SideView</a:t>
            </a:r>
            <a:endParaRPr lang="zh-TW" altLang="en-US"/>
          </a:p>
        </p:txBody>
      </p:sp>
      <p:sp>
        <p:nvSpPr>
          <p:cNvPr id="3086" name="矩形 15"/>
          <p:cNvSpPr>
            <a:spLocks noChangeArrowheads="1"/>
          </p:cNvSpPr>
          <p:nvPr/>
        </p:nvSpPr>
        <p:spPr bwMode="auto">
          <a:xfrm>
            <a:off x="3813175" y="1854349"/>
            <a:ext cx="60325" cy="11160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3087" name="矩形 8"/>
          <p:cNvSpPr>
            <a:spLocks noChangeArrowheads="1"/>
          </p:cNvSpPr>
          <p:nvPr/>
        </p:nvSpPr>
        <p:spPr bwMode="auto">
          <a:xfrm>
            <a:off x="3873500" y="2554436"/>
            <a:ext cx="177800" cy="392113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3088" name="文字方塊 16"/>
          <p:cNvSpPr txBox="1">
            <a:spLocks noChangeArrowheads="1"/>
          </p:cNvSpPr>
          <p:nvPr/>
        </p:nvSpPr>
        <p:spPr bwMode="auto">
          <a:xfrm>
            <a:off x="4572000" y="1052736"/>
            <a:ext cx="28969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Passive Circuit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089" name="文字方塊 17"/>
          <p:cNvSpPr txBox="1">
            <a:spLocks noChangeArrowheads="1"/>
          </p:cNvSpPr>
          <p:nvPr/>
        </p:nvSpPr>
        <p:spPr bwMode="auto">
          <a:xfrm>
            <a:off x="4675188" y="1694011"/>
            <a:ext cx="468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PD</a:t>
            </a:r>
            <a:endParaRPr lang="zh-TW" altLang="en-US"/>
          </a:p>
        </p:txBody>
      </p:sp>
      <p:cxnSp>
        <p:nvCxnSpPr>
          <p:cNvPr id="3090" name="直線單箭頭接點 18"/>
          <p:cNvCxnSpPr>
            <a:cxnSpLocks noChangeShapeType="1"/>
          </p:cNvCxnSpPr>
          <p:nvPr/>
        </p:nvCxnSpPr>
        <p:spPr bwMode="auto">
          <a:xfrm flipV="1">
            <a:off x="3873500" y="1454299"/>
            <a:ext cx="563563" cy="847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91" name="直線單箭頭接點 19"/>
          <p:cNvCxnSpPr>
            <a:cxnSpLocks noChangeShapeType="1"/>
          </p:cNvCxnSpPr>
          <p:nvPr/>
        </p:nvCxnSpPr>
        <p:spPr bwMode="auto">
          <a:xfrm flipV="1">
            <a:off x="4025900" y="2073424"/>
            <a:ext cx="708025" cy="6397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92" name="文字方塊 2"/>
          <p:cNvSpPr txBox="1">
            <a:spLocks noChangeArrowheads="1"/>
          </p:cNvSpPr>
          <p:nvPr/>
        </p:nvSpPr>
        <p:spPr bwMode="auto">
          <a:xfrm>
            <a:off x="4997450" y="2302024"/>
            <a:ext cx="3176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(Should be blocked by metal)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179388" y="6308725"/>
            <a:ext cx="100806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318DB3-360C-4D2B-84FB-D3D633BC71EE}" type="slidenum">
              <a:rPr lang="zh-TW" altLang="en-US" smtClean="0"/>
              <a:pPr>
                <a:defRPr/>
              </a:pPr>
              <a:t>86</a:t>
            </a:fld>
            <a:endParaRPr lang="en-US" altLang="zh-TW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205038"/>
            <a:ext cx="48180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7925" y="2349500"/>
            <a:ext cx="391477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2" name="橢圓 4"/>
          <p:cNvSpPr>
            <a:spLocks noChangeArrowheads="1"/>
          </p:cNvSpPr>
          <p:nvPr/>
        </p:nvSpPr>
        <p:spPr bwMode="auto">
          <a:xfrm>
            <a:off x="2589213" y="3357563"/>
            <a:ext cx="542925" cy="4667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4103" name="文字方塊 2"/>
          <p:cNvSpPr txBox="1">
            <a:spLocks noChangeArrowheads="1"/>
          </p:cNvSpPr>
          <p:nvPr/>
        </p:nvSpPr>
        <p:spPr bwMode="auto">
          <a:xfrm>
            <a:off x="5580063" y="1989138"/>
            <a:ext cx="1104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Top View</a:t>
            </a:r>
            <a:endParaRPr lang="zh-TW" altLang="en-US"/>
          </a:p>
        </p:txBody>
      </p:sp>
      <p:cxnSp>
        <p:nvCxnSpPr>
          <p:cNvPr id="4104" name="直線單箭頭接點 6"/>
          <p:cNvCxnSpPr>
            <a:cxnSpLocks noChangeShapeType="1"/>
          </p:cNvCxnSpPr>
          <p:nvPr/>
        </p:nvCxnSpPr>
        <p:spPr bwMode="auto">
          <a:xfrm flipV="1">
            <a:off x="2484438" y="4365625"/>
            <a:ext cx="1150937" cy="5762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05" name="矩形 5"/>
          <p:cNvSpPr>
            <a:spLocks noChangeArrowheads="1"/>
          </p:cNvSpPr>
          <p:nvPr/>
        </p:nvSpPr>
        <p:spPr bwMode="auto">
          <a:xfrm>
            <a:off x="6430963" y="3811588"/>
            <a:ext cx="144462" cy="11160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4106" name="文字方塊 7"/>
          <p:cNvSpPr txBox="1">
            <a:spLocks noChangeArrowheads="1"/>
          </p:cNvSpPr>
          <p:nvPr/>
        </p:nvSpPr>
        <p:spPr bwMode="auto">
          <a:xfrm>
            <a:off x="6945313" y="2357438"/>
            <a:ext cx="860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Device</a:t>
            </a:r>
            <a:endParaRPr lang="zh-TW" altLang="en-US"/>
          </a:p>
        </p:txBody>
      </p:sp>
      <p:cxnSp>
        <p:nvCxnSpPr>
          <p:cNvPr id="4107" name="直線單箭頭接點 9"/>
          <p:cNvCxnSpPr>
            <a:cxnSpLocks noChangeShapeType="1"/>
          </p:cNvCxnSpPr>
          <p:nvPr/>
        </p:nvCxnSpPr>
        <p:spPr bwMode="auto">
          <a:xfrm flipV="1">
            <a:off x="6683375" y="2743200"/>
            <a:ext cx="565150" cy="847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41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5875"/>
            <a:ext cx="23431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109" name="直線單箭頭接點 10"/>
          <p:cNvCxnSpPr>
            <a:cxnSpLocks noChangeShapeType="1"/>
          </p:cNvCxnSpPr>
          <p:nvPr/>
        </p:nvCxnSpPr>
        <p:spPr bwMode="auto">
          <a:xfrm flipH="1" flipV="1">
            <a:off x="3419475" y="4365625"/>
            <a:ext cx="1263650" cy="1079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10" name="文字方塊 12"/>
          <p:cNvSpPr txBox="1">
            <a:spLocks noChangeArrowheads="1"/>
          </p:cNvSpPr>
          <p:nvPr/>
        </p:nvSpPr>
        <p:spPr bwMode="auto">
          <a:xfrm>
            <a:off x="1476375" y="1628775"/>
            <a:ext cx="1098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SideView</a:t>
            </a:r>
            <a:endParaRPr lang="zh-TW" altLang="en-US"/>
          </a:p>
        </p:txBody>
      </p:sp>
      <p:sp>
        <p:nvSpPr>
          <p:cNvPr id="4111" name="矩形 15"/>
          <p:cNvSpPr>
            <a:spLocks noChangeArrowheads="1"/>
          </p:cNvSpPr>
          <p:nvPr/>
        </p:nvSpPr>
        <p:spPr bwMode="auto">
          <a:xfrm>
            <a:off x="3813175" y="1112838"/>
            <a:ext cx="60325" cy="11160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4112" name="矩形 8"/>
          <p:cNvSpPr>
            <a:spLocks noChangeArrowheads="1"/>
          </p:cNvSpPr>
          <p:nvPr/>
        </p:nvSpPr>
        <p:spPr bwMode="auto">
          <a:xfrm>
            <a:off x="3873500" y="1812925"/>
            <a:ext cx="177800" cy="392113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4113" name="文字方塊 16"/>
          <p:cNvSpPr txBox="1">
            <a:spLocks noChangeArrowheads="1"/>
          </p:cNvSpPr>
          <p:nvPr/>
        </p:nvSpPr>
        <p:spPr bwMode="auto">
          <a:xfrm>
            <a:off x="4252913" y="404813"/>
            <a:ext cx="1630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Passive Circuit</a:t>
            </a:r>
            <a:endParaRPr lang="zh-TW" altLang="en-US"/>
          </a:p>
        </p:txBody>
      </p:sp>
      <p:sp>
        <p:nvSpPr>
          <p:cNvPr id="4114" name="文字方塊 17"/>
          <p:cNvSpPr txBox="1">
            <a:spLocks noChangeArrowheads="1"/>
          </p:cNvSpPr>
          <p:nvPr/>
        </p:nvSpPr>
        <p:spPr bwMode="auto">
          <a:xfrm>
            <a:off x="4675188" y="952500"/>
            <a:ext cx="468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PD</a:t>
            </a:r>
            <a:endParaRPr lang="zh-TW" altLang="en-US"/>
          </a:p>
        </p:txBody>
      </p:sp>
      <p:cxnSp>
        <p:nvCxnSpPr>
          <p:cNvPr id="4115" name="直線單箭頭接點 18"/>
          <p:cNvCxnSpPr>
            <a:cxnSpLocks noChangeShapeType="1"/>
          </p:cNvCxnSpPr>
          <p:nvPr/>
        </p:nvCxnSpPr>
        <p:spPr bwMode="auto">
          <a:xfrm flipV="1">
            <a:off x="3873500" y="712788"/>
            <a:ext cx="563563" cy="847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6" name="直線單箭頭接點 19"/>
          <p:cNvCxnSpPr>
            <a:cxnSpLocks noChangeShapeType="1"/>
          </p:cNvCxnSpPr>
          <p:nvPr/>
        </p:nvCxnSpPr>
        <p:spPr bwMode="auto">
          <a:xfrm flipV="1">
            <a:off x="4025900" y="1331913"/>
            <a:ext cx="708025" cy="6397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17" name="直線接點 14"/>
          <p:cNvCxnSpPr>
            <a:cxnSpLocks noChangeShapeType="1"/>
          </p:cNvCxnSpPr>
          <p:nvPr/>
        </p:nvCxnSpPr>
        <p:spPr bwMode="auto">
          <a:xfrm>
            <a:off x="2168525" y="3424238"/>
            <a:ext cx="2241550" cy="86360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4118" name="直線接點 22"/>
          <p:cNvCxnSpPr>
            <a:cxnSpLocks noChangeShapeType="1"/>
          </p:cNvCxnSpPr>
          <p:nvPr/>
        </p:nvCxnSpPr>
        <p:spPr bwMode="auto">
          <a:xfrm>
            <a:off x="4754563" y="4073525"/>
            <a:ext cx="4013200" cy="41275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5" name="乘號 24"/>
          <p:cNvSpPr/>
          <p:nvPr/>
        </p:nvSpPr>
        <p:spPr bwMode="auto">
          <a:xfrm>
            <a:off x="2927350" y="3976688"/>
            <a:ext cx="514350" cy="582612"/>
          </a:xfrm>
          <a:prstGeom prst="mathMultiply">
            <a:avLst>
              <a:gd name="adj1" fmla="val 65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乘號 25"/>
          <p:cNvSpPr/>
          <p:nvPr/>
        </p:nvSpPr>
        <p:spPr bwMode="auto">
          <a:xfrm>
            <a:off x="7369175" y="4129088"/>
            <a:ext cx="515938" cy="582612"/>
          </a:xfrm>
          <a:prstGeom prst="mathMultiply">
            <a:avLst>
              <a:gd name="adj1" fmla="val 65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" name="乘號 26"/>
          <p:cNvSpPr/>
          <p:nvPr/>
        </p:nvSpPr>
        <p:spPr bwMode="auto">
          <a:xfrm>
            <a:off x="5127625" y="4105275"/>
            <a:ext cx="515938" cy="582613"/>
          </a:xfrm>
          <a:prstGeom prst="mathMultiply">
            <a:avLst>
              <a:gd name="adj1" fmla="val 65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22" name="文字方塊 2"/>
          <p:cNvSpPr txBox="1">
            <a:spLocks noChangeArrowheads="1"/>
          </p:cNvSpPr>
          <p:nvPr/>
        </p:nvSpPr>
        <p:spPr bwMode="auto">
          <a:xfrm>
            <a:off x="7885113" y="4711700"/>
            <a:ext cx="1855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Will be cut away</a:t>
            </a:r>
            <a:endParaRPr lang="zh-TW" altLang="en-US"/>
          </a:p>
        </p:txBody>
      </p:sp>
      <p:sp>
        <p:nvSpPr>
          <p:cNvPr id="4123" name="文字方塊 27"/>
          <p:cNvSpPr txBox="1">
            <a:spLocks noChangeArrowheads="1"/>
          </p:cNvSpPr>
          <p:nvPr/>
        </p:nvSpPr>
        <p:spPr bwMode="auto">
          <a:xfrm>
            <a:off x="2586038" y="4559300"/>
            <a:ext cx="1855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Will be cut away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7450" y="1604963"/>
            <a:ext cx="3468688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" y="1700213"/>
            <a:ext cx="4171950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148" name="直線單箭頭接點 4"/>
          <p:cNvCxnSpPr>
            <a:cxnSpLocks noChangeShapeType="1"/>
          </p:cNvCxnSpPr>
          <p:nvPr/>
        </p:nvCxnSpPr>
        <p:spPr bwMode="auto">
          <a:xfrm flipH="1">
            <a:off x="6048375" y="2274888"/>
            <a:ext cx="728663" cy="433387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49" name="文字方塊 10"/>
          <p:cNvSpPr txBox="1">
            <a:spLocks noChangeArrowheads="1"/>
          </p:cNvSpPr>
          <p:nvPr/>
        </p:nvSpPr>
        <p:spPr bwMode="auto">
          <a:xfrm>
            <a:off x="6261100" y="1874838"/>
            <a:ext cx="839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WR-3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6150" name="向右箭號 7"/>
          <p:cNvSpPr>
            <a:spLocks noChangeArrowheads="1"/>
          </p:cNvSpPr>
          <p:nvPr/>
        </p:nvSpPr>
        <p:spPr bwMode="auto">
          <a:xfrm rot="-5400000">
            <a:off x="1759745" y="5844381"/>
            <a:ext cx="671512" cy="403225"/>
          </a:xfrm>
          <a:prstGeom prst="rightArrow">
            <a:avLst>
              <a:gd name="adj1" fmla="val 50000"/>
              <a:gd name="adj2" fmla="val 49922"/>
            </a:avLst>
          </a:prstGeom>
          <a:solidFill>
            <a:srgbClr val="FF0000"/>
          </a:solidFill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sp>
        <p:nvSpPr>
          <p:cNvPr id="6151" name="文字方塊 10"/>
          <p:cNvSpPr txBox="1">
            <a:spLocks noChangeArrowheads="1"/>
          </p:cNvSpPr>
          <p:nvPr/>
        </p:nvSpPr>
        <p:spPr bwMode="auto">
          <a:xfrm>
            <a:off x="1501775" y="6440488"/>
            <a:ext cx="1265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Input port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6152" name="直線單箭頭接點 4"/>
          <p:cNvCxnSpPr>
            <a:cxnSpLocks noChangeShapeType="1"/>
          </p:cNvCxnSpPr>
          <p:nvPr/>
        </p:nvCxnSpPr>
        <p:spPr bwMode="auto">
          <a:xfrm flipH="1">
            <a:off x="7737475" y="2427288"/>
            <a:ext cx="365125" cy="4318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53" name="文字方塊 10"/>
          <p:cNvSpPr txBox="1">
            <a:spLocks noChangeArrowheads="1"/>
          </p:cNvSpPr>
          <p:nvPr/>
        </p:nvSpPr>
        <p:spPr bwMode="auto">
          <a:xfrm>
            <a:off x="7764463" y="2027238"/>
            <a:ext cx="1309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Short-end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6154" name="文字方塊 10"/>
          <p:cNvSpPr txBox="1">
            <a:spLocks noChangeArrowheads="1"/>
          </p:cNvSpPr>
          <p:nvPr/>
        </p:nvSpPr>
        <p:spPr bwMode="auto">
          <a:xfrm>
            <a:off x="4500563" y="1828800"/>
            <a:ext cx="1323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Open-end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6155" name="直線單箭頭接點 4"/>
          <p:cNvCxnSpPr>
            <a:cxnSpLocks noChangeShapeType="1"/>
          </p:cNvCxnSpPr>
          <p:nvPr/>
        </p:nvCxnSpPr>
        <p:spPr bwMode="auto">
          <a:xfrm>
            <a:off x="4997450" y="2427288"/>
            <a:ext cx="295275" cy="43180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156" name="直線單箭頭接點 7"/>
          <p:cNvCxnSpPr>
            <a:cxnSpLocks noChangeShapeType="1"/>
          </p:cNvCxnSpPr>
          <p:nvPr/>
        </p:nvCxnSpPr>
        <p:spPr bwMode="auto">
          <a:xfrm flipV="1">
            <a:off x="3779838" y="2470150"/>
            <a:ext cx="0" cy="14779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57" name="文字方塊 10"/>
          <p:cNvSpPr txBox="1">
            <a:spLocks noChangeArrowheads="1"/>
          </p:cNvSpPr>
          <p:nvPr/>
        </p:nvSpPr>
        <p:spPr bwMode="auto">
          <a:xfrm>
            <a:off x="3937000" y="3048000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430um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6158" name="直線單箭頭接點 7"/>
          <p:cNvCxnSpPr>
            <a:cxnSpLocks noChangeShapeType="1"/>
          </p:cNvCxnSpPr>
          <p:nvPr/>
        </p:nvCxnSpPr>
        <p:spPr bwMode="auto">
          <a:xfrm flipH="1">
            <a:off x="642938" y="2343150"/>
            <a:ext cx="2921000" cy="0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59" name="文字方塊 10"/>
          <p:cNvSpPr txBox="1">
            <a:spLocks noChangeArrowheads="1"/>
          </p:cNvSpPr>
          <p:nvPr/>
        </p:nvSpPr>
        <p:spPr bwMode="auto">
          <a:xfrm>
            <a:off x="1649413" y="1874838"/>
            <a:ext cx="969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860um</a:t>
            </a:r>
            <a:endParaRPr lang="zh-TW" altLang="en-US" sz="2000">
              <a:solidFill>
                <a:srgbClr val="000000"/>
              </a:solidFill>
              <a:latin typeface="Arial" pitchFamily="34" charset="0"/>
              <a:ea typeface="標楷體" pitchFamily="65" charset="-120"/>
            </a:endParaRPr>
          </a:p>
        </p:txBody>
      </p:sp>
      <p:cxnSp>
        <p:nvCxnSpPr>
          <p:cNvPr id="6160" name="直線單箭頭接點 8"/>
          <p:cNvCxnSpPr>
            <a:cxnSpLocks noChangeShapeType="1"/>
          </p:cNvCxnSpPr>
          <p:nvPr/>
        </p:nvCxnSpPr>
        <p:spPr bwMode="auto">
          <a:xfrm flipV="1">
            <a:off x="4191000" y="3556000"/>
            <a:ext cx="1103313" cy="0"/>
          </a:xfrm>
          <a:prstGeom prst="straightConnector1">
            <a:avLst/>
          </a:prstGeom>
          <a:noFill/>
          <a:ln w="31750" algn="ctr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6161" name="矩形 12"/>
          <p:cNvSpPr>
            <a:spLocks noChangeArrowheads="1"/>
          </p:cNvSpPr>
          <p:nvPr/>
        </p:nvSpPr>
        <p:spPr bwMode="auto">
          <a:xfrm>
            <a:off x="7345363" y="3225800"/>
            <a:ext cx="147637" cy="2768600"/>
          </a:xfrm>
          <a:prstGeom prst="rect">
            <a:avLst/>
          </a:prstGeom>
          <a:solidFill>
            <a:srgbClr val="FFFF00">
              <a:alpha val="39999"/>
            </a:srgbClr>
          </a:solidFill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cxnSp>
        <p:nvCxnSpPr>
          <p:cNvPr id="6162" name="直線接點 5"/>
          <p:cNvCxnSpPr>
            <a:cxnSpLocks noChangeShapeType="1"/>
          </p:cNvCxnSpPr>
          <p:nvPr/>
        </p:nvCxnSpPr>
        <p:spPr bwMode="auto">
          <a:xfrm>
            <a:off x="7307263" y="3221038"/>
            <a:ext cx="0" cy="1982787"/>
          </a:xfrm>
          <a:prstGeom prst="line">
            <a:avLst/>
          </a:prstGeom>
          <a:noFill/>
          <a:ln w="31750" algn="ctr">
            <a:solidFill>
              <a:srgbClr val="0070C0"/>
            </a:solidFill>
            <a:round/>
            <a:headEnd/>
            <a:tailEnd/>
          </a:ln>
        </p:spPr>
      </p:cxnSp>
      <p:sp>
        <p:nvSpPr>
          <p:cNvPr id="6163" name="矩形 13"/>
          <p:cNvSpPr>
            <a:spLocks noChangeArrowheads="1"/>
          </p:cNvSpPr>
          <p:nvPr/>
        </p:nvSpPr>
        <p:spPr bwMode="auto">
          <a:xfrm>
            <a:off x="6626225" y="5191125"/>
            <a:ext cx="719138" cy="650875"/>
          </a:xfrm>
          <a:prstGeom prst="rect">
            <a:avLst/>
          </a:prstGeom>
          <a:solidFill>
            <a:srgbClr val="FF0000">
              <a:alpha val="34901"/>
            </a:srgbClr>
          </a:solidFill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zh-TW" altLang="en-US"/>
          </a:p>
        </p:txBody>
      </p:sp>
      <p:cxnSp>
        <p:nvCxnSpPr>
          <p:cNvPr id="6164" name="直線單箭頭接點 4"/>
          <p:cNvCxnSpPr>
            <a:cxnSpLocks noChangeShapeType="1"/>
          </p:cNvCxnSpPr>
          <p:nvPr/>
        </p:nvCxnSpPr>
        <p:spPr bwMode="auto">
          <a:xfrm flipV="1">
            <a:off x="5940425" y="5657850"/>
            <a:ext cx="636588" cy="52388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65" name="文字方塊 17"/>
          <p:cNvSpPr txBox="1">
            <a:spLocks noChangeArrowheads="1"/>
          </p:cNvSpPr>
          <p:nvPr/>
        </p:nvSpPr>
        <p:spPr bwMode="auto">
          <a:xfrm>
            <a:off x="5480050" y="5473700"/>
            <a:ext cx="468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PD</a:t>
            </a:r>
            <a:endParaRPr lang="zh-TW" altLang="en-US"/>
          </a:p>
        </p:txBody>
      </p:sp>
      <p:sp>
        <p:nvSpPr>
          <p:cNvPr id="6166" name="文字方塊 17"/>
          <p:cNvSpPr txBox="1">
            <a:spLocks noChangeArrowheads="1"/>
          </p:cNvSpPr>
          <p:nvPr/>
        </p:nvSpPr>
        <p:spPr bwMode="auto">
          <a:xfrm>
            <a:off x="4329113" y="3678238"/>
            <a:ext cx="668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View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16832"/>
            <a:ext cx="5334000" cy="40005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字方塊 2"/>
          <p:cNvSpPr txBox="1"/>
          <p:nvPr/>
        </p:nvSpPr>
        <p:spPr>
          <a:xfrm>
            <a:off x="1619672" y="1196752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5* 5 um square, 300 GHz 3dB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WR3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8316416" cy="4856269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</a:rPr>
              <a:t>Sub-THz UTC-PD…..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412875"/>
            <a:ext cx="7127875" cy="4497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288" y="6092825"/>
            <a:ext cx="7993062" cy="3968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000"/>
              <a:t>Tadao Nagatsuma Ho-Jin Song, and Yuichi Kado,"Challenges for Ultrahigh-Speed Wireless Communications Using Terahertz Waves,"Terahertz Science and Technology,Vol.3, No.2, June 2010</a:t>
            </a:r>
            <a:endParaRPr lang="zh-TW" altLang="en-US" sz="1000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6588125" y="1125538"/>
            <a:ext cx="1296988" cy="47513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rgbClr val="F2FE08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rgbClr val="F2FE08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rgbClr val="F2FE08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rgbClr val="F2FE08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33812</TotalTime>
  <Words>3552</Words>
  <Application>Microsoft Office PowerPoint</Application>
  <PresentationFormat>如螢幕大小 (4:3)</PresentationFormat>
  <Paragraphs>621</Paragraphs>
  <Slides>89</Slides>
  <Notes>27</Notes>
  <HiddenSlides>0</HiddenSlides>
  <MMClips>0</MMClips>
  <ScaleCrop>false</ScaleCrop>
  <HeadingPairs>
    <vt:vector size="6" baseType="variant">
      <vt:variant>
        <vt:lpstr>佈景主題</vt:lpstr>
      </vt:variant>
      <vt:variant>
        <vt:i4>3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89</vt:i4>
      </vt:variant>
    </vt:vector>
  </HeadingPairs>
  <TitlesOfParts>
    <vt:vector size="95" baseType="lpstr">
      <vt:lpstr>預設簡報設計</vt:lpstr>
      <vt:lpstr>自訂設計</vt:lpstr>
      <vt:lpstr>1_預設簡報設計</vt:lpstr>
      <vt:lpstr>點陣圖影像</vt:lpstr>
      <vt:lpstr>PhotoImpact</vt:lpstr>
      <vt:lpstr>Graph</vt:lpstr>
      <vt:lpstr>投影片 1</vt:lpstr>
      <vt:lpstr>投影片 2</vt:lpstr>
      <vt:lpstr>Acknowledgement</vt:lpstr>
      <vt:lpstr>投影片 4</vt:lpstr>
      <vt:lpstr>MMW Window for Wireless Transmission </vt:lpstr>
      <vt:lpstr>投影片 6</vt:lpstr>
      <vt:lpstr>投影片 7</vt:lpstr>
      <vt:lpstr>How to obtain more bandwidth ?</vt:lpstr>
      <vt:lpstr>Sub-THz UTC-PD….. </vt:lpstr>
      <vt:lpstr>Limited Power from Sub-THz PD….. 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Why we need high-power PD ?</vt:lpstr>
      <vt:lpstr>Costly MMW Electrical Amplifier (&gt;100GHz) Operating Frequency </vt:lpstr>
      <vt:lpstr>投影片 24</vt:lpstr>
      <vt:lpstr>Combined Several Devices: Traveling- Wave PD (TWPD)</vt:lpstr>
      <vt:lpstr> Our Solution: Cascade NBUTC-PD </vt:lpstr>
      <vt:lpstr>How about high-power performance of cascade PD? </vt:lpstr>
      <vt:lpstr>投影片 28</vt:lpstr>
      <vt:lpstr>投影片 29</vt:lpstr>
      <vt:lpstr>投影片 30</vt:lpstr>
      <vt:lpstr>投影片 31</vt:lpstr>
      <vt:lpstr>Another way for high MMW Power: Optical MMW Short Pulse Source   </vt:lpstr>
      <vt:lpstr>Adaptive Photonic MMW Source for Access Network</vt:lpstr>
      <vt:lpstr>Record-High Photo-Generated 124 GHz MMW Power: Optical MMW Short Pulse Source   </vt:lpstr>
      <vt:lpstr>投影片 35</vt:lpstr>
      <vt:lpstr>投影片 36</vt:lpstr>
      <vt:lpstr>投影片 37</vt:lpstr>
      <vt:lpstr>投影片 38</vt:lpstr>
      <vt:lpstr>投影片 39</vt:lpstr>
      <vt:lpstr>投影片 40</vt:lpstr>
      <vt:lpstr>High On/Off Ratio</vt:lpstr>
      <vt:lpstr>High On/Off Ratio</vt:lpstr>
      <vt:lpstr>High On/Off Ratio</vt:lpstr>
      <vt:lpstr>投影片 44</vt:lpstr>
      <vt:lpstr>How to achieve a ultra-wideband photonic transmitter</vt:lpstr>
      <vt:lpstr>How to achieve a ultra-wideband photonic transmitter</vt:lpstr>
      <vt:lpstr>Measure Result of Entire Module</vt:lpstr>
      <vt:lpstr>Power Performance</vt:lpstr>
      <vt:lpstr>投影片 49</vt:lpstr>
      <vt:lpstr>Radar Industry Development</vt:lpstr>
      <vt:lpstr>Active Radar Imaging System</vt:lpstr>
      <vt:lpstr>CW Radar System</vt:lpstr>
      <vt:lpstr>CW Radar System</vt:lpstr>
      <vt:lpstr>投影片 54</vt:lpstr>
      <vt:lpstr>      </vt:lpstr>
      <vt:lpstr>“Record-high” Compression ratio of Chirped Pulse at W-band  </vt:lpstr>
      <vt:lpstr>      </vt:lpstr>
      <vt:lpstr>Pulsed Radar System</vt:lpstr>
      <vt:lpstr>Pulsed Radar System</vt:lpstr>
      <vt:lpstr>投影片 60</vt:lpstr>
      <vt:lpstr>Time Domain Spectroscopy System     </vt:lpstr>
      <vt:lpstr>投影片 62</vt:lpstr>
      <vt:lpstr>Typical Pulse Radar System   </vt:lpstr>
      <vt:lpstr>Typical Phase Array Radar System   </vt:lpstr>
      <vt:lpstr>Typical Phase Array Radar System   </vt:lpstr>
      <vt:lpstr>Photonic MMW Short Pulse Generator     </vt:lpstr>
      <vt:lpstr>投影片 67</vt:lpstr>
      <vt:lpstr>投影片 68</vt:lpstr>
      <vt:lpstr>投影片 69</vt:lpstr>
      <vt:lpstr>投影片 70</vt:lpstr>
      <vt:lpstr>投影片 71</vt:lpstr>
      <vt:lpstr>投影片 72</vt:lpstr>
      <vt:lpstr>投影片 73</vt:lpstr>
      <vt:lpstr>投影片 74</vt:lpstr>
      <vt:lpstr>Why we need non-linearity (Bias Modulation) in MOF system? </vt:lpstr>
      <vt:lpstr>投影片 76</vt:lpstr>
      <vt:lpstr>Wireless Data Transmission</vt:lpstr>
      <vt:lpstr>投影片 78</vt:lpstr>
      <vt:lpstr>25Gbit/s Wireless Data Transmission</vt:lpstr>
      <vt:lpstr>投影片 80</vt:lpstr>
      <vt:lpstr>Conclusion</vt:lpstr>
      <vt:lpstr>投影片 82</vt:lpstr>
      <vt:lpstr>Shielding structure</vt:lpstr>
      <vt:lpstr>Shielding structure</vt:lpstr>
      <vt:lpstr>投影片 85</vt:lpstr>
      <vt:lpstr>投影片 86</vt:lpstr>
      <vt:lpstr>投影片 87</vt:lpstr>
      <vt:lpstr>投影片 88</vt:lpstr>
      <vt:lpstr>投影片 89</vt:lpstr>
    </vt:vector>
  </TitlesOfParts>
  <Company>sean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sean</dc:creator>
  <cp:lastModifiedBy>shi</cp:lastModifiedBy>
  <cp:revision>526</cp:revision>
  <dcterms:created xsi:type="dcterms:W3CDTF">2004-10-25T04:40:19Z</dcterms:created>
  <dcterms:modified xsi:type="dcterms:W3CDTF">2012-09-24T12:22:19Z</dcterms:modified>
</cp:coreProperties>
</file>